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60" r:id="rId4"/>
    <p:sldId id="266" r:id="rId5"/>
    <p:sldId id="267" r:id="rId6"/>
    <p:sldId id="268" r:id="rId7"/>
    <p:sldId id="269" r:id="rId8"/>
    <p:sldId id="270" r:id="rId9"/>
    <p:sldId id="271" r:id="rId10"/>
    <p:sldId id="274" r:id="rId11"/>
    <p:sldId id="276" r:id="rId12"/>
    <p:sldId id="275" r:id="rId13"/>
    <p:sldId id="277" r:id="rId14"/>
    <p:sldId id="272" r:id="rId15"/>
    <p:sldId id="264" r:id="rId16"/>
    <p:sldId id="259" r:id="rId17"/>
  </p:sldIdLst>
  <p:sldSz cx="12192000" cy="6858000"/>
  <p:notesSz cx="6858000" cy="9144000"/>
  <p:embeddedFontLst>
    <p:embeddedFont>
      <p:font typeface="Lato Black" panose="020F0502020204030203" pitchFamily="34" charset="0"/>
      <p:bold r:id="rId19"/>
      <p:boldItalic r:id="rId20"/>
    </p:embeddedFont>
    <p:embeddedFont>
      <p:font typeface="Libre Baskerville" panose="02000000000000000000" pitchFamily="2" charset="0"/>
      <p:regular r:id="rId21"/>
      <p:bold r:id="rId22"/>
      <p:italic r:id="rId23"/>
    </p:embeddedFont>
    <p:embeddedFont>
      <p:font typeface="Tempus Sans ITC" panose="04020404030D07020202" pitchFamily="82"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4DC6517-ACF5-461F-845C-E40715F25D1D}">
          <p14:sldIdLst>
            <p14:sldId id="256"/>
            <p14:sldId id="257"/>
            <p14:sldId id="260"/>
            <p14:sldId id="266"/>
            <p14:sldId id="267"/>
            <p14:sldId id="268"/>
          </p14:sldIdLst>
        </p14:section>
        <p14:section name="Untitled Section" id="{5DD51131-53C6-40BC-B06F-E22590805094}">
          <p14:sldIdLst>
            <p14:sldId id="269"/>
            <p14:sldId id="270"/>
            <p14:sldId id="271"/>
            <p14:sldId id="274"/>
            <p14:sldId id="276"/>
            <p14:sldId id="275"/>
            <p14:sldId id="277"/>
            <p14:sldId id="272"/>
            <p14:sldId id="264"/>
            <p14:sldId id="259"/>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57" d="100"/>
          <a:sy n="57" d="100"/>
        </p:scale>
        <p:origin x="1016" y="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9:19:51.307"/>
    </inkml:context>
    <inkml:brush xml:id="br0">
      <inkml:brushProperty name="width" value="0.035" units="cm"/>
      <inkml:brushProperty name="height" value="0.03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29T19:19:58.537"/>
    </inkml:context>
    <inkml:brush xml:id="br0">
      <inkml:brushProperty name="width" value="0.035" units="cm"/>
      <inkml:brushProperty name="height" value="0.03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968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3" Type="http://schemas.openxmlformats.org/officeDocument/2006/relationships/image" Target="../media/image20.png"/><Relationship Id="rId12" Type="http://schemas.openxmlformats.org/officeDocument/2006/relationships/customXml" Target="../ink/ink2.xml"/><Relationship Id="rId2" Type="http://schemas.openxmlformats.org/officeDocument/2006/relationships/customXml" Target="../ink/ink1.xml"/><Relationship Id="rId1" Type="http://schemas.openxmlformats.org/officeDocument/2006/relationships/slideLayout" Target="../slideLayouts/slideLayout7.xml"/><Relationship Id="rId11" Type="http://schemas.openxmlformats.org/officeDocument/2006/relationships/image" Target="../media/image22.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andukuri-jaswanth-61a8a2209/"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github.com/KandukuriJaswant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84731" y="0"/>
            <a:ext cx="11889293" cy="7009631"/>
          </a:xfrm>
          <a:prstGeom prst="rect">
            <a:avLst/>
          </a:prstGeom>
          <a:noFill/>
          <a:ln>
            <a:noFill/>
          </a:ln>
        </p:spPr>
      </p:pic>
      <p:sp>
        <p:nvSpPr>
          <p:cNvPr id="99" name="Google Shape;99;p1"/>
          <p:cNvSpPr txBox="1"/>
          <p:nvPr/>
        </p:nvSpPr>
        <p:spPr>
          <a:xfrm>
            <a:off x="6453889" y="7632064"/>
            <a:ext cx="2816735"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233C72D-47C5-6272-B92F-307FDAF2FFE9}"/>
              </a:ext>
            </a:extLst>
          </p:cNvPr>
          <p:cNvSpPr txBox="1"/>
          <p:nvPr/>
        </p:nvSpPr>
        <p:spPr>
          <a:xfrm>
            <a:off x="5452946" y="4884234"/>
            <a:ext cx="6464919" cy="2062103"/>
          </a:xfrm>
          <a:prstGeom prst="rect">
            <a:avLst/>
          </a:prstGeom>
          <a:noFill/>
        </p:spPr>
        <p:txBody>
          <a:bodyPr wrap="square">
            <a:spAutoFit/>
          </a:bodyPr>
          <a:lstStyle/>
          <a:p>
            <a:pPr marL="0" marR="0" lvl="0" indent="0" algn="ctr" rtl="0">
              <a:spcBef>
                <a:spcPts val="0"/>
              </a:spcBef>
              <a:spcAft>
                <a:spcPts val="0"/>
              </a:spcAft>
              <a:buNone/>
            </a:pPr>
            <a:r>
              <a:rPr lang="en-US" sz="2400" b="1" dirty="0">
                <a:latin typeface="Times New Roman" panose="02020603050405020304" pitchFamily="18" charset="0"/>
                <a:cs typeface="Times New Roman" panose="02020603050405020304" pitchFamily="18" charset="0"/>
              </a:rPr>
              <a:t>Batch no:324</a:t>
            </a:r>
          </a:p>
          <a:p>
            <a:pPr marL="0" marR="0" lvl="0" indent="0" algn="ctr" rtl="0">
              <a:spcBef>
                <a:spcPts val="0"/>
              </a:spcBef>
              <a:spcAft>
                <a:spcPts val="0"/>
              </a:spcAft>
              <a:buNone/>
            </a:pPr>
            <a:r>
              <a:rPr lang="en-US" sz="2400" b="1" u="sng" dirty="0">
                <a:latin typeface="Times New Roman" panose="02020603050405020304" pitchFamily="18" charset="0"/>
                <a:cs typeface="Times New Roman" panose="02020603050405020304" pitchFamily="18" charset="0"/>
              </a:rPr>
              <a:t>Team Members:</a:t>
            </a:r>
          </a:p>
          <a:p>
            <a:pPr marL="0" marR="0" lvl="0" indent="0" algn="ctr" rtl="0">
              <a:spcBef>
                <a:spcPts val="0"/>
              </a:spcBef>
              <a:spcAft>
                <a:spcPts val="0"/>
              </a:spcAft>
              <a:buNone/>
            </a:pPr>
            <a:r>
              <a:rPr lang="en-US" sz="2000" dirty="0">
                <a:latin typeface="Times New Roman" panose="02020603050405020304" pitchFamily="18" charset="0"/>
                <a:cs typeface="Times New Roman" panose="02020603050405020304" pitchFamily="18" charset="0"/>
              </a:rPr>
              <a:t>1.Kandukuri Jaswanth</a:t>
            </a:r>
          </a:p>
          <a:p>
            <a:pPr algn="ctr"/>
            <a:r>
              <a:rPr lang="en-US" sz="2000" dirty="0">
                <a:latin typeface="Times New Roman" panose="02020603050405020304" pitchFamily="18" charset="0"/>
                <a:cs typeface="Times New Roman" panose="02020603050405020304" pitchFamily="18" charset="0"/>
              </a:rPr>
              <a:t>2.</a:t>
            </a:r>
            <a:r>
              <a:rPr lang="en-IN" sz="2000"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2000" dirty="0" err="1">
                <a:solidFill>
                  <a:schemeClr val="dk1"/>
                </a:solidFill>
                <a:latin typeface="Times New Roman" panose="02020603050405020304" pitchFamily="18" charset="0"/>
                <a:ea typeface="Calibri"/>
                <a:cs typeface="Times New Roman" panose="02020603050405020304" pitchFamily="18" charset="0"/>
                <a:sym typeface="Calibri"/>
              </a:rPr>
              <a:t>Paramkusam</a:t>
            </a:r>
            <a:r>
              <a:rPr lang="en-IN" sz="2000"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2000" dirty="0" err="1">
                <a:solidFill>
                  <a:schemeClr val="dk1"/>
                </a:solidFill>
                <a:latin typeface="Times New Roman" panose="02020603050405020304" pitchFamily="18" charset="0"/>
                <a:ea typeface="Calibri"/>
                <a:cs typeface="Times New Roman" panose="02020603050405020304" pitchFamily="18" charset="0"/>
                <a:sym typeface="Calibri"/>
              </a:rPr>
              <a:t>divya</a:t>
            </a:r>
            <a:r>
              <a:rPr lang="en-IN" sz="2000"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2000" dirty="0" err="1">
                <a:solidFill>
                  <a:schemeClr val="dk1"/>
                </a:solidFill>
                <a:latin typeface="Times New Roman" panose="02020603050405020304" pitchFamily="18" charset="0"/>
                <a:ea typeface="Calibri"/>
                <a:cs typeface="Times New Roman" panose="02020603050405020304" pitchFamily="18" charset="0"/>
                <a:sym typeface="Calibri"/>
              </a:rPr>
              <a:t>teja</a:t>
            </a:r>
            <a:endParaRPr lang="en-IN" sz="2000"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endParaRPr lang="en-US" sz="2000"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2000" dirty="0">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AC0A5796-C1D4-8692-8277-A48BD7E1E431}"/>
              </a:ext>
            </a:extLst>
          </p:cNvPr>
          <p:cNvSpPr>
            <a:spLocks noChangeArrowheads="1"/>
          </p:cNvSpPr>
          <p:nvPr/>
        </p:nvSpPr>
        <p:spPr bwMode="auto">
          <a:xfrm flipH="1" flipV="1">
            <a:off x="184731" y="413266"/>
            <a:ext cx="2090118" cy="2697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BA9844F-DC3F-F752-D638-9FA06C631643}"/>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FBB6E03F-78B5-ADFD-ABF0-551CC0C6C4BE}"/>
              </a:ext>
            </a:extLst>
          </p:cNvPr>
          <p:cNvSpPr>
            <a:spLocks noChangeArrowheads="1"/>
          </p:cNvSpPr>
          <p:nvPr/>
        </p:nvSpPr>
        <p:spPr bwMode="auto">
          <a:xfrm>
            <a:off x="1843911" y="3855693"/>
            <a:ext cx="742671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Regional Movie Trends Analysis Across India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26" name="Picture 2" descr="Sacnilk Entertainment">
            <a:extLst>
              <a:ext uri="{FF2B5EF4-FFF2-40B4-BE49-F238E27FC236}">
                <a16:creationId xmlns:a16="http://schemas.microsoft.com/office/drawing/2014/main" id="{9BDB13B0-A10B-6C26-F8F8-7B498B583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356" y="3504815"/>
            <a:ext cx="1051733" cy="1051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A5F099-1D68-F2F3-4E52-C2BABA91EA50}"/>
              </a:ext>
            </a:extLst>
          </p:cNvPr>
          <p:cNvSpPr txBox="1"/>
          <p:nvPr/>
        </p:nvSpPr>
        <p:spPr>
          <a:xfrm>
            <a:off x="199360" y="285967"/>
            <a:ext cx="6097772" cy="1323439"/>
          </a:xfrm>
          <a:prstGeom prst="rect">
            <a:avLst/>
          </a:prstGeom>
          <a:noFill/>
        </p:spPr>
        <p:txBody>
          <a:bodyPr wrap="square">
            <a:spAutoFit/>
          </a:bodyPr>
          <a:lstStyle/>
          <a:p>
            <a:r>
              <a:rPr lang="en-US" sz="4000" b="1" i="0" dirty="0">
                <a:solidFill>
                  <a:srgbClr val="FF0000"/>
                </a:solidFill>
                <a:effectLst/>
                <a:latin typeface="Times New Roman" panose="02020603050405020304" pitchFamily="18" charset="0"/>
                <a:cs typeface="Times New Roman" panose="02020603050405020304" pitchFamily="18" charset="0"/>
              </a:rPr>
              <a:t>Data Transformation</a:t>
            </a:r>
            <a:br>
              <a:rPr lang="en-US" sz="4000" b="1" i="0" dirty="0">
                <a:solidFill>
                  <a:srgbClr val="FF0000"/>
                </a:solidFill>
                <a:effectLst/>
                <a:latin typeface="Times New Roman" panose="02020603050405020304" pitchFamily="18" charset="0"/>
                <a:cs typeface="Times New Roman" panose="02020603050405020304" pitchFamily="18" charset="0"/>
              </a:rPr>
            </a:br>
            <a:endParaRPr lang="en-US" sz="4000" dirty="0"/>
          </a:p>
        </p:txBody>
      </p:sp>
      <p:pic>
        <p:nvPicPr>
          <p:cNvPr id="7" name="20241129-1829-48.0980478">
            <a:hlinkClick r:id="" action="ppaction://media"/>
            <a:extLst>
              <a:ext uri="{FF2B5EF4-FFF2-40B4-BE49-F238E27FC236}">
                <a16:creationId xmlns:a16="http://schemas.microsoft.com/office/drawing/2014/main" id="{8C4B56B8-10B9-CA3A-9D4E-17E8DFDB41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863647"/>
            <a:ext cx="6206400" cy="2268931"/>
          </a:xfrm>
          <a:prstGeom prst="rect">
            <a:avLst/>
          </a:prstGeom>
        </p:spPr>
      </p:pic>
      <p:sp>
        <p:nvSpPr>
          <p:cNvPr id="9" name="Flowchart: Process 8">
            <a:extLst>
              <a:ext uri="{FF2B5EF4-FFF2-40B4-BE49-F238E27FC236}">
                <a16:creationId xmlns:a16="http://schemas.microsoft.com/office/drawing/2014/main" id="{27B6A885-BC98-7FE5-7133-EF0DEDCAEA6D}"/>
              </a:ext>
            </a:extLst>
          </p:cNvPr>
          <p:cNvSpPr/>
          <p:nvPr/>
        </p:nvSpPr>
        <p:spPr>
          <a:xfrm>
            <a:off x="9525886" y="634294"/>
            <a:ext cx="1371600" cy="62678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900" b="1" dirty="0">
                <a:latin typeface="Tempus Sans ITC" panose="04020404030D07020202" pitchFamily="82" charset="0"/>
              </a:rPr>
              <a:t>EDA</a:t>
            </a:r>
          </a:p>
        </p:txBody>
      </p:sp>
      <p:sp>
        <p:nvSpPr>
          <p:cNvPr id="10" name="Flowchart: Process 9">
            <a:extLst>
              <a:ext uri="{FF2B5EF4-FFF2-40B4-BE49-F238E27FC236}">
                <a16:creationId xmlns:a16="http://schemas.microsoft.com/office/drawing/2014/main" id="{06DCACD9-8F17-A6D7-ED5A-4C2AB1AD4799}"/>
              </a:ext>
            </a:extLst>
          </p:cNvPr>
          <p:cNvSpPr/>
          <p:nvPr/>
        </p:nvSpPr>
        <p:spPr>
          <a:xfrm>
            <a:off x="8831225" y="1814009"/>
            <a:ext cx="2998382" cy="340242"/>
          </a:xfrm>
          <a:prstGeom prst="flowChart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200" b="1" dirty="0">
                <a:latin typeface="Times New Roman" panose="02020603050405020304" pitchFamily="18" charset="0"/>
                <a:cs typeface="Times New Roman" panose="02020603050405020304" pitchFamily="18" charset="0"/>
              </a:rPr>
              <a:t>Data Transformation</a:t>
            </a:r>
          </a:p>
        </p:txBody>
      </p:sp>
      <p:sp>
        <p:nvSpPr>
          <p:cNvPr id="11" name="Flowchart: Alternate Process 10">
            <a:extLst>
              <a:ext uri="{FF2B5EF4-FFF2-40B4-BE49-F238E27FC236}">
                <a16:creationId xmlns:a16="http://schemas.microsoft.com/office/drawing/2014/main" id="{469B353C-82AD-D9CF-0353-78A1B63B3830}"/>
              </a:ext>
            </a:extLst>
          </p:cNvPr>
          <p:cNvSpPr/>
          <p:nvPr/>
        </p:nvSpPr>
        <p:spPr>
          <a:xfrm>
            <a:off x="7767347" y="3329153"/>
            <a:ext cx="1796903" cy="86177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chemeClr val="bg1"/>
                </a:solidFill>
                <a:effectLst/>
                <a:latin typeface="Times New Roman" panose="02020603050405020304" pitchFamily="18" charset="0"/>
                <a:cs typeface="Times New Roman" panose="02020603050405020304" pitchFamily="18" charset="0"/>
              </a:rPr>
              <a:t>Data Selection and Ordering</a:t>
            </a:r>
          </a:p>
          <a:p>
            <a:pPr algn="ctr"/>
            <a:endParaRPr lang="en-US" sz="1800" b="1" dirty="0">
              <a:latin typeface="Times New Roman" panose="02020603050405020304" pitchFamily="18" charset="0"/>
              <a:cs typeface="Times New Roman" panose="02020603050405020304" pitchFamily="18" charset="0"/>
            </a:endParaRPr>
          </a:p>
        </p:txBody>
      </p:sp>
      <p:sp>
        <p:nvSpPr>
          <p:cNvPr id="12" name="Flowchart: Alternate Process 11">
            <a:extLst>
              <a:ext uri="{FF2B5EF4-FFF2-40B4-BE49-F238E27FC236}">
                <a16:creationId xmlns:a16="http://schemas.microsoft.com/office/drawing/2014/main" id="{79A0A55B-4D77-06AC-DB3F-BA6DDB2EB14F}"/>
              </a:ext>
            </a:extLst>
          </p:cNvPr>
          <p:cNvSpPr/>
          <p:nvPr/>
        </p:nvSpPr>
        <p:spPr>
          <a:xfrm>
            <a:off x="10330416" y="3289044"/>
            <a:ext cx="1796903" cy="64946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Aggregation</a:t>
            </a:r>
          </a:p>
        </p:txBody>
      </p:sp>
      <p:cxnSp>
        <p:nvCxnSpPr>
          <p:cNvPr id="13" name="Straight Arrow Connector 12">
            <a:extLst>
              <a:ext uri="{FF2B5EF4-FFF2-40B4-BE49-F238E27FC236}">
                <a16:creationId xmlns:a16="http://schemas.microsoft.com/office/drawing/2014/main" id="{EF4EA81A-F1FE-2077-1F4C-54927762271D}"/>
              </a:ext>
            </a:extLst>
          </p:cNvPr>
          <p:cNvCxnSpPr>
            <a:cxnSpLocks/>
          </p:cNvCxnSpPr>
          <p:nvPr/>
        </p:nvCxnSpPr>
        <p:spPr>
          <a:xfrm>
            <a:off x="10330416" y="1261078"/>
            <a:ext cx="0" cy="568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1BFE40D0-5963-5889-11A0-AA3BDA71D9F7}"/>
              </a:ext>
            </a:extLst>
          </p:cNvPr>
          <p:cNvCxnSpPr>
            <a:cxnSpLocks/>
          </p:cNvCxnSpPr>
          <p:nvPr/>
        </p:nvCxnSpPr>
        <p:spPr>
          <a:xfrm rot="10800000" flipV="1">
            <a:off x="8831225" y="2220537"/>
            <a:ext cx="1344134" cy="1042329"/>
          </a:xfrm>
          <a:prstGeom prst="curvedConnector3">
            <a:avLst>
              <a:gd name="adj1" fmla="val 1170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B4994CA0-3327-F96B-9F97-D5609F871977}"/>
              </a:ext>
            </a:extLst>
          </p:cNvPr>
          <p:cNvCxnSpPr>
            <a:cxnSpLocks/>
          </p:cNvCxnSpPr>
          <p:nvPr/>
        </p:nvCxnSpPr>
        <p:spPr>
          <a:xfrm>
            <a:off x="10175359" y="2248305"/>
            <a:ext cx="1085407" cy="85828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7B288D9-57D8-2A69-752A-02B8C32E3DE6}"/>
              </a:ext>
            </a:extLst>
          </p:cNvPr>
          <p:cNvSpPr txBox="1"/>
          <p:nvPr/>
        </p:nvSpPr>
        <p:spPr>
          <a:xfrm>
            <a:off x="199360" y="5060439"/>
            <a:ext cx="8208334" cy="1169551"/>
          </a:xfrm>
          <a:prstGeom prst="rect">
            <a:avLst/>
          </a:prstGeom>
          <a:noFill/>
        </p:spPr>
        <p:txBody>
          <a:bodyPr wrap="square" rtlCol="0">
            <a:spAutoFit/>
          </a:bodyPr>
          <a:lstStyle/>
          <a:p>
            <a:r>
              <a:rPr lang="en-US" dirty="0">
                <a:highlight>
                  <a:srgbClr val="FFFF00"/>
                </a:highlight>
              </a:rPr>
              <a:t>The statistical analysis reveals insights into data distribution, including variance, covariance, correlation, mode, range, and quartiles. Outliers are detected using the IQR method, aiding in understanding data variability and trends.</a:t>
            </a:r>
          </a:p>
          <a:p>
            <a:endParaRPr lang="en-US" sz="280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18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E9EC11-D2EA-7704-79A9-212794B2CAD4}"/>
              </a:ext>
            </a:extLst>
          </p:cNvPr>
          <p:cNvSpPr txBox="1"/>
          <p:nvPr/>
        </p:nvSpPr>
        <p:spPr>
          <a:xfrm>
            <a:off x="-1772" y="223568"/>
            <a:ext cx="6097772" cy="707886"/>
          </a:xfrm>
          <a:prstGeom prst="rect">
            <a:avLst/>
          </a:prstGeom>
          <a:noFill/>
        </p:spPr>
        <p:txBody>
          <a:bodyPr wrap="square">
            <a:spAutoFit/>
          </a:bodyPr>
          <a:lstStyle/>
          <a:p>
            <a:r>
              <a:rPr lang="en-US" sz="4000" b="1" dirty="0">
                <a:solidFill>
                  <a:srgbClr val="FF0000"/>
                </a:solidFill>
                <a:latin typeface="Times New Roman" panose="02020603050405020304" pitchFamily="18" charset="0"/>
                <a:cs typeface="Times New Roman" panose="02020603050405020304" pitchFamily="18" charset="0"/>
              </a:rPr>
              <a:t>Data Visualization</a:t>
            </a:r>
            <a:endParaRPr lang="en-US" sz="4000" dirty="0"/>
          </a:p>
        </p:txBody>
      </p:sp>
      <p:sp>
        <p:nvSpPr>
          <p:cNvPr id="7" name="Flowchart: Alternate Process 6">
            <a:extLst>
              <a:ext uri="{FF2B5EF4-FFF2-40B4-BE49-F238E27FC236}">
                <a16:creationId xmlns:a16="http://schemas.microsoft.com/office/drawing/2014/main" id="{A3D67FD0-7489-A3EC-7D0C-21419B0CBF18}"/>
              </a:ext>
            </a:extLst>
          </p:cNvPr>
          <p:cNvSpPr/>
          <p:nvPr/>
        </p:nvSpPr>
        <p:spPr>
          <a:xfrm>
            <a:off x="3498111" y="1371600"/>
            <a:ext cx="5263117" cy="103135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900" b="1" dirty="0">
                <a:latin typeface="Times New Roman" panose="02020603050405020304" pitchFamily="18" charset="0"/>
                <a:cs typeface="Times New Roman" panose="02020603050405020304" pitchFamily="18" charset="0"/>
              </a:rPr>
              <a:t>Exploratory Data Analysis</a:t>
            </a:r>
          </a:p>
        </p:txBody>
      </p:sp>
      <p:sp>
        <p:nvSpPr>
          <p:cNvPr id="8" name="Flowchart: Process 7">
            <a:extLst>
              <a:ext uri="{FF2B5EF4-FFF2-40B4-BE49-F238E27FC236}">
                <a16:creationId xmlns:a16="http://schemas.microsoft.com/office/drawing/2014/main" id="{4920DDE4-DB6C-CA9F-2E54-8D7966D3E8CE}"/>
              </a:ext>
            </a:extLst>
          </p:cNvPr>
          <p:cNvSpPr/>
          <p:nvPr/>
        </p:nvSpPr>
        <p:spPr>
          <a:xfrm>
            <a:off x="4266313" y="3253563"/>
            <a:ext cx="3572540" cy="903767"/>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900" b="1" dirty="0">
                <a:latin typeface="Times New Roman" panose="02020603050405020304" pitchFamily="18" charset="0"/>
                <a:cs typeface="Times New Roman" panose="02020603050405020304" pitchFamily="18" charset="0"/>
              </a:rPr>
              <a:t>Data Visualization</a:t>
            </a:r>
          </a:p>
        </p:txBody>
      </p:sp>
      <p:sp>
        <p:nvSpPr>
          <p:cNvPr id="9" name="Flowchart: Process 8">
            <a:extLst>
              <a:ext uri="{FF2B5EF4-FFF2-40B4-BE49-F238E27FC236}">
                <a16:creationId xmlns:a16="http://schemas.microsoft.com/office/drawing/2014/main" id="{EE169924-7BD0-1C39-1381-D5D857200BEB}"/>
              </a:ext>
            </a:extLst>
          </p:cNvPr>
          <p:cNvSpPr/>
          <p:nvPr/>
        </p:nvSpPr>
        <p:spPr>
          <a:xfrm>
            <a:off x="823137" y="4779332"/>
            <a:ext cx="2647507" cy="90376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Univariate Analysis</a:t>
            </a:r>
          </a:p>
        </p:txBody>
      </p:sp>
      <p:sp>
        <p:nvSpPr>
          <p:cNvPr id="10" name="Flowchart: Process 9">
            <a:extLst>
              <a:ext uri="{FF2B5EF4-FFF2-40B4-BE49-F238E27FC236}">
                <a16:creationId xmlns:a16="http://schemas.microsoft.com/office/drawing/2014/main" id="{E0902FC3-BDD7-070C-1437-5768F28A19E7}"/>
              </a:ext>
            </a:extLst>
          </p:cNvPr>
          <p:cNvSpPr/>
          <p:nvPr/>
        </p:nvSpPr>
        <p:spPr>
          <a:xfrm>
            <a:off x="4330995" y="4763385"/>
            <a:ext cx="2647507" cy="90376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Bivariate Analysis</a:t>
            </a:r>
          </a:p>
        </p:txBody>
      </p:sp>
      <p:sp>
        <p:nvSpPr>
          <p:cNvPr id="11" name="Flowchart: Process 10">
            <a:extLst>
              <a:ext uri="{FF2B5EF4-FFF2-40B4-BE49-F238E27FC236}">
                <a16:creationId xmlns:a16="http://schemas.microsoft.com/office/drawing/2014/main" id="{B87E9D4F-D7ED-0128-2EDA-A6A39013DD90}"/>
              </a:ext>
            </a:extLst>
          </p:cNvPr>
          <p:cNvSpPr/>
          <p:nvPr/>
        </p:nvSpPr>
        <p:spPr>
          <a:xfrm>
            <a:off x="7977076" y="4828283"/>
            <a:ext cx="2647507" cy="903767"/>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Multivariate Analysis</a:t>
            </a:r>
          </a:p>
        </p:txBody>
      </p:sp>
      <p:sp>
        <p:nvSpPr>
          <p:cNvPr id="17" name="Arrow: Down 16">
            <a:extLst>
              <a:ext uri="{FF2B5EF4-FFF2-40B4-BE49-F238E27FC236}">
                <a16:creationId xmlns:a16="http://schemas.microsoft.com/office/drawing/2014/main" id="{997B0351-13AD-880F-F44B-6E4D7333555C}"/>
              </a:ext>
            </a:extLst>
          </p:cNvPr>
          <p:cNvSpPr/>
          <p:nvPr/>
        </p:nvSpPr>
        <p:spPr>
          <a:xfrm>
            <a:off x="5826642" y="2402958"/>
            <a:ext cx="269358" cy="8506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587B0284-C080-0793-2D4A-60641A59FFC1}"/>
              </a:ext>
            </a:extLst>
          </p:cNvPr>
          <p:cNvSpPr/>
          <p:nvPr/>
        </p:nvSpPr>
        <p:spPr>
          <a:xfrm>
            <a:off x="5862084" y="4157330"/>
            <a:ext cx="269358" cy="6709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Curved 20">
            <a:extLst>
              <a:ext uri="{FF2B5EF4-FFF2-40B4-BE49-F238E27FC236}">
                <a16:creationId xmlns:a16="http://schemas.microsoft.com/office/drawing/2014/main" id="{DC292BEB-6D9B-21BB-6745-E89751BEE082}"/>
              </a:ext>
            </a:extLst>
          </p:cNvPr>
          <p:cNvCxnSpPr>
            <a:stCxn id="8" idx="1"/>
            <a:endCxn id="9" idx="0"/>
          </p:cNvCxnSpPr>
          <p:nvPr/>
        </p:nvCxnSpPr>
        <p:spPr>
          <a:xfrm rot="10800000" flipV="1">
            <a:off x="2146891" y="3705446"/>
            <a:ext cx="2119422" cy="107388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82E357B7-972A-6093-1D2A-1FA489837A89}"/>
              </a:ext>
            </a:extLst>
          </p:cNvPr>
          <p:cNvCxnSpPr>
            <a:stCxn id="8" idx="3"/>
            <a:endCxn id="11" idx="0"/>
          </p:cNvCxnSpPr>
          <p:nvPr/>
        </p:nvCxnSpPr>
        <p:spPr>
          <a:xfrm>
            <a:off x="7838853" y="3705447"/>
            <a:ext cx="1461977" cy="112283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343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6A8C-D708-B2C1-7BDD-057BAA369889}"/>
              </a:ext>
            </a:extLst>
          </p:cNvPr>
          <p:cNvSpPr>
            <a:spLocks noGrp="1"/>
          </p:cNvSpPr>
          <p:nvPr>
            <p:ph type="title"/>
          </p:nvPr>
        </p:nvSpPr>
        <p:spPr>
          <a:xfrm>
            <a:off x="84876" y="308344"/>
            <a:ext cx="5805561" cy="340242"/>
          </a:xfrm>
        </p:spPr>
        <p:txBody>
          <a:bodyPr>
            <a:normAutofit fontScale="90000"/>
          </a:bodyPr>
          <a:lstStyle/>
          <a:p>
            <a:r>
              <a:rPr lang="en-US" sz="4000" b="1" dirty="0">
                <a:solidFill>
                  <a:srgbClr val="FF0000"/>
                </a:solidFill>
                <a:latin typeface="Times New Roman" panose="02020603050405020304" pitchFamily="18" charset="0"/>
                <a:cs typeface="Times New Roman" panose="02020603050405020304" pitchFamily="18" charset="0"/>
              </a:rPr>
              <a:t>Data Visualization</a:t>
            </a:r>
          </a:p>
        </p:txBody>
      </p:sp>
      <p:sp>
        <p:nvSpPr>
          <p:cNvPr id="8" name="TextBox 7">
            <a:extLst>
              <a:ext uri="{FF2B5EF4-FFF2-40B4-BE49-F238E27FC236}">
                <a16:creationId xmlns:a16="http://schemas.microsoft.com/office/drawing/2014/main" id="{7272787F-9D37-8E51-13A7-91B0C10ADB7C}"/>
              </a:ext>
            </a:extLst>
          </p:cNvPr>
          <p:cNvSpPr txBox="1"/>
          <p:nvPr/>
        </p:nvSpPr>
        <p:spPr>
          <a:xfrm>
            <a:off x="350874" y="864646"/>
            <a:ext cx="3550972" cy="769441"/>
          </a:xfrm>
          <a:prstGeom prst="rect">
            <a:avLst/>
          </a:prstGeom>
          <a:noFill/>
        </p:spPr>
        <p:txBody>
          <a:bodyPr wrap="none" rtlCol="0">
            <a:spAutoFit/>
          </a:bodyPr>
          <a:lstStyle/>
          <a:p>
            <a:r>
              <a:rPr lang="en-US" sz="3000" b="1" dirty="0">
                <a:latin typeface="Times New Roman" panose="02020603050405020304" pitchFamily="18" charset="0"/>
                <a:cs typeface="Times New Roman" panose="02020603050405020304" pitchFamily="18" charset="0"/>
              </a:rPr>
              <a:t>Univariate Analysis</a:t>
            </a:r>
          </a:p>
          <a:p>
            <a:endParaRPr lang="en-US" dirty="0"/>
          </a:p>
        </p:txBody>
      </p:sp>
      <p:pic>
        <p:nvPicPr>
          <p:cNvPr id="10" name="Picture 9">
            <a:extLst>
              <a:ext uri="{FF2B5EF4-FFF2-40B4-BE49-F238E27FC236}">
                <a16:creationId xmlns:a16="http://schemas.microsoft.com/office/drawing/2014/main" id="{B8D764A3-2B04-9AE6-3878-6812A76B800D}"/>
              </a:ext>
            </a:extLst>
          </p:cNvPr>
          <p:cNvPicPr>
            <a:picLocks noChangeAspect="1"/>
          </p:cNvPicPr>
          <p:nvPr/>
        </p:nvPicPr>
        <p:blipFill>
          <a:blip r:embed="rId3"/>
          <a:stretch>
            <a:fillRect/>
          </a:stretch>
        </p:blipFill>
        <p:spPr>
          <a:xfrm>
            <a:off x="8067423" y="864646"/>
            <a:ext cx="3706668" cy="2020021"/>
          </a:xfrm>
          <a:prstGeom prst="rect">
            <a:avLst/>
          </a:prstGeom>
        </p:spPr>
      </p:pic>
      <p:pic>
        <p:nvPicPr>
          <p:cNvPr id="12" name="Picture 11">
            <a:extLst>
              <a:ext uri="{FF2B5EF4-FFF2-40B4-BE49-F238E27FC236}">
                <a16:creationId xmlns:a16="http://schemas.microsoft.com/office/drawing/2014/main" id="{75EC7B3A-4E81-EA9A-4746-66A7D7938468}"/>
              </a:ext>
            </a:extLst>
          </p:cNvPr>
          <p:cNvPicPr>
            <a:picLocks noChangeAspect="1"/>
          </p:cNvPicPr>
          <p:nvPr/>
        </p:nvPicPr>
        <p:blipFill>
          <a:blip r:embed="rId4"/>
          <a:stretch>
            <a:fillRect/>
          </a:stretch>
        </p:blipFill>
        <p:spPr>
          <a:xfrm>
            <a:off x="7940771" y="3429000"/>
            <a:ext cx="3833320" cy="2426628"/>
          </a:xfrm>
          <a:prstGeom prst="rect">
            <a:avLst/>
          </a:prstGeom>
        </p:spPr>
      </p:pic>
      <p:pic>
        <p:nvPicPr>
          <p:cNvPr id="14" name="Picture 13">
            <a:extLst>
              <a:ext uri="{FF2B5EF4-FFF2-40B4-BE49-F238E27FC236}">
                <a16:creationId xmlns:a16="http://schemas.microsoft.com/office/drawing/2014/main" id="{8F339B76-D0C0-5756-B7E7-99352513F515}"/>
              </a:ext>
            </a:extLst>
          </p:cNvPr>
          <p:cNvPicPr>
            <a:picLocks noChangeAspect="1"/>
          </p:cNvPicPr>
          <p:nvPr/>
        </p:nvPicPr>
        <p:blipFill>
          <a:blip r:embed="rId5"/>
          <a:stretch>
            <a:fillRect/>
          </a:stretch>
        </p:blipFill>
        <p:spPr>
          <a:xfrm>
            <a:off x="5234138" y="1249366"/>
            <a:ext cx="2833285" cy="2051586"/>
          </a:xfrm>
          <a:prstGeom prst="rect">
            <a:avLst/>
          </a:prstGeom>
        </p:spPr>
      </p:pic>
      <p:sp>
        <p:nvSpPr>
          <p:cNvPr id="16" name="Flowchart: Process 15">
            <a:extLst>
              <a:ext uri="{FF2B5EF4-FFF2-40B4-BE49-F238E27FC236}">
                <a16:creationId xmlns:a16="http://schemas.microsoft.com/office/drawing/2014/main" id="{31AE65EC-50D1-8024-3934-0DD9034AEE3C}"/>
              </a:ext>
            </a:extLst>
          </p:cNvPr>
          <p:cNvSpPr/>
          <p:nvPr/>
        </p:nvSpPr>
        <p:spPr>
          <a:xfrm>
            <a:off x="350874" y="3658512"/>
            <a:ext cx="5371709" cy="2723428"/>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sz="1500" dirty="0">
                <a:solidFill>
                  <a:schemeClr val="tx1"/>
                </a:solidFill>
                <a:latin typeface="Times New Roman" panose="02020603050405020304" pitchFamily="18" charset="0"/>
                <a:cs typeface="Times New Roman" panose="02020603050405020304" pitchFamily="18" charset="0"/>
              </a:rPr>
              <a:t>Worldwide Earnings and Budget by Region and Language, Genres </a:t>
            </a:r>
          </a:p>
          <a:p>
            <a:r>
              <a:rPr lang="en-US" sz="1500" dirty="0">
                <a:solidFill>
                  <a:schemeClr val="tx1"/>
                </a:solidFill>
                <a:latin typeface="Times New Roman" panose="02020603050405020304" pitchFamily="18" charset="0"/>
                <a:cs typeface="Times New Roman" panose="02020603050405020304" pitchFamily="18" charset="0"/>
              </a:rPr>
              <a:t>Insights: Analyzes worldwide earnings across regions, languages, and genres, identifying top-performing genres regionally. </a:t>
            </a:r>
          </a:p>
          <a:p>
            <a:r>
              <a:rPr lang="en-US" sz="1500" dirty="0">
                <a:solidFill>
                  <a:schemeClr val="tx1"/>
                </a:solidFill>
                <a:latin typeface="Times New Roman" panose="02020603050405020304" pitchFamily="18" charset="0"/>
                <a:cs typeface="Times New Roman" panose="02020603050405020304" pitchFamily="18" charset="0"/>
              </a:rPr>
              <a:t>Net Earnings by State for Original vs. Dubbed Languages </a:t>
            </a:r>
          </a:p>
          <a:p>
            <a:r>
              <a:rPr lang="en-US" sz="1500" dirty="0">
                <a:solidFill>
                  <a:schemeClr val="tx1"/>
                </a:solidFill>
                <a:latin typeface="Times New Roman" panose="02020603050405020304" pitchFamily="18" charset="0"/>
                <a:cs typeface="Times New Roman" panose="02020603050405020304" pitchFamily="18" charset="0"/>
              </a:rPr>
              <a:t>Insights: Compares earnings by state, showing regional preferences for dubbed or original language films. </a:t>
            </a:r>
          </a:p>
          <a:p>
            <a:r>
              <a:rPr lang="en-US" sz="1500" dirty="0">
                <a:solidFill>
                  <a:schemeClr val="tx1"/>
                </a:solidFill>
                <a:latin typeface="Times New Roman" panose="02020603050405020304" pitchFamily="18" charset="0"/>
                <a:cs typeface="Times New Roman" panose="02020603050405020304" pitchFamily="18" charset="0"/>
              </a:rPr>
              <a:t>Distribution and Density of Overseas Earnings by Movie Status </a:t>
            </a:r>
          </a:p>
          <a:p>
            <a:r>
              <a:rPr lang="en-US" sz="1500" dirty="0">
                <a:solidFill>
                  <a:schemeClr val="tx1"/>
                </a:solidFill>
                <a:latin typeface="Times New Roman" panose="02020603050405020304" pitchFamily="18" charset="0"/>
                <a:cs typeface="Times New Roman" panose="02020603050405020304" pitchFamily="18" charset="0"/>
              </a:rPr>
              <a:t>Insights: Shows how hit movies outperform flops overseas, highlighting earnings distribution by movie status.</a:t>
            </a:r>
          </a:p>
          <a:p>
            <a:pPr algn="ctr"/>
            <a:endParaRPr lang="en-US" sz="15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5AA9C75-189B-8556-7CC8-0B05EB0FBBC9}"/>
              </a:ext>
            </a:extLst>
          </p:cNvPr>
          <p:cNvPicPr>
            <a:picLocks noChangeAspect="1"/>
          </p:cNvPicPr>
          <p:nvPr/>
        </p:nvPicPr>
        <p:blipFill>
          <a:blip r:embed="rId6"/>
          <a:stretch>
            <a:fillRect/>
          </a:stretch>
        </p:blipFill>
        <p:spPr>
          <a:xfrm>
            <a:off x="711645" y="1569237"/>
            <a:ext cx="3901844" cy="1939872"/>
          </a:xfrm>
          <a:prstGeom prst="rect">
            <a:avLst/>
          </a:prstGeom>
        </p:spPr>
      </p:pic>
    </p:spTree>
    <p:extLst>
      <p:ext uri="{BB962C8B-B14F-4D97-AF65-F5344CB8AC3E}">
        <p14:creationId xmlns:p14="http://schemas.microsoft.com/office/powerpoint/2010/main" val="1569849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6F864-5950-274C-B45C-CC125457B195}"/>
              </a:ext>
            </a:extLst>
          </p:cNvPr>
          <p:cNvSpPr>
            <a:spLocks noGrp="1"/>
          </p:cNvSpPr>
          <p:nvPr>
            <p:ph type="title"/>
          </p:nvPr>
        </p:nvSpPr>
        <p:spPr>
          <a:xfrm>
            <a:off x="69112" y="318977"/>
            <a:ext cx="5401524" cy="1148316"/>
          </a:xfrm>
        </p:spPr>
        <p:txBody>
          <a:bodyPr>
            <a:noAutofit/>
          </a:bodyPr>
          <a:lstStyle/>
          <a:p>
            <a:r>
              <a:rPr lang="en-US" sz="4000" b="1" dirty="0">
                <a:solidFill>
                  <a:srgbClr val="FF0000"/>
                </a:solidFill>
                <a:latin typeface="Times New Roman" panose="02020603050405020304" pitchFamily="18" charset="0"/>
                <a:cs typeface="Times New Roman" panose="02020603050405020304" pitchFamily="18" charset="0"/>
              </a:rPr>
              <a:t>Bivariate Analysis</a:t>
            </a:r>
            <a:br>
              <a:rPr lang="en-US" sz="4000" b="1" dirty="0">
                <a:solidFill>
                  <a:srgbClr val="FF0000"/>
                </a:solidFill>
                <a:latin typeface="Times New Roman" panose="02020603050405020304" pitchFamily="18" charset="0"/>
                <a:cs typeface="Times New Roman" panose="02020603050405020304" pitchFamily="18" charset="0"/>
              </a:rPr>
            </a:br>
            <a:endParaRPr lang="en-US" sz="4000" b="1" dirty="0">
              <a:solidFill>
                <a:srgbClr val="FF0000"/>
              </a:solidFill>
            </a:endParaRP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DB8DAC84-BC1C-508A-B69A-6C0E8B13C288}"/>
                  </a:ext>
                </a:extLst>
              </p14:cNvPr>
              <p14:cNvContentPartPr/>
              <p14:nvPr/>
            </p14:nvContentPartPr>
            <p14:xfrm>
              <a:off x="10101089" y="1488692"/>
              <a:ext cx="360" cy="360"/>
            </p14:xfrm>
          </p:contentPart>
        </mc:Choice>
        <mc:Fallback xmlns="">
          <p:pic>
            <p:nvPicPr>
              <p:cNvPr id="14" name="Ink 13">
                <a:extLst>
                  <a:ext uri="{FF2B5EF4-FFF2-40B4-BE49-F238E27FC236}">
                    <a16:creationId xmlns:a16="http://schemas.microsoft.com/office/drawing/2014/main" id="{DB8DAC84-BC1C-508A-B69A-6C0E8B13C288}"/>
                  </a:ext>
                </a:extLst>
              </p:cNvPr>
              <p:cNvPicPr/>
              <p:nvPr/>
            </p:nvPicPr>
            <p:blipFill>
              <a:blip r:embed="rId11"/>
              <a:stretch>
                <a:fillRect/>
              </a:stretch>
            </p:blipFill>
            <p:spPr>
              <a:xfrm>
                <a:off x="10094969" y="148257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6DA47EBC-5466-B4D7-0A5B-61ECB86ADDCF}"/>
                  </a:ext>
                </a:extLst>
              </p14:cNvPr>
              <p14:cNvContentPartPr/>
              <p14:nvPr/>
            </p14:nvContentPartPr>
            <p14:xfrm>
              <a:off x="4699289" y="3178892"/>
              <a:ext cx="360" cy="360"/>
            </p14:xfrm>
          </p:contentPart>
        </mc:Choice>
        <mc:Fallback xmlns="">
          <p:pic>
            <p:nvPicPr>
              <p:cNvPr id="16" name="Ink 15">
                <a:extLst>
                  <a:ext uri="{FF2B5EF4-FFF2-40B4-BE49-F238E27FC236}">
                    <a16:creationId xmlns:a16="http://schemas.microsoft.com/office/drawing/2014/main" id="{6DA47EBC-5466-B4D7-0A5B-61ECB86ADDCF}"/>
                  </a:ext>
                </a:extLst>
              </p:cNvPr>
              <p:cNvPicPr/>
              <p:nvPr/>
            </p:nvPicPr>
            <p:blipFill>
              <a:blip r:embed="rId11"/>
              <a:stretch>
                <a:fillRect/>
              </a:stretch>
            </p:blipFill>
            <p:spPr>
              <a:xfrm>
                <a:off x="4693169" y="3172772"/>
                <a:ext cx="12600" cy="12600"/>
              </a:xfrm>
              <a:prstGeom prst="rect">
                <a:avLst/>
              </a:prstGeom>
            </p:spPr>
          </p:pic>
        </mc:Fallback>
      </mc:AlternateContent>
      <p:sp>
        <p:nvSpPr>
          <p:cNvPr id="23" name="TextBox 22">
            <a:extLst>
              <a:ext uri="{FF2B5EF4-FFF2-40B4-BE49-F238E27FC236}">
                <a16:creationId xmlns:a16="http://schemas.microsoft.com/office/drawing/2014/main" id="{AE159971-D677-E0BB-9D9A-EEAB3F0B2B55}"/>
              </a:ext>
            </a:extLst>
          </p:cNvPr>
          <p:cNvSpPr txBox="1"/>
          <p:nvPr/>
        </p:nvSpPr>
        <p:spPr>
          <a:xfrm>
            <a:off x="352310" y="4143996"/>
            <a:ext cx="6002078" cy="2862322"/>
          </a:xfrm>
          <a:prstGeom prst="rect">
            <a:avLst/>
          </a:prstGeom>
          <a:noFill/>
        </p:spPr>
        <p:txBody>
          <a:bodyPr wrap="square" rtlCol="0">
            <a:spAutoFit/>
          </a:bodyPr>
          <a:lstStyle/>
          <a:p>
            <a:r>
              <a:rPr lang="en-US" sz="2000" dirty="0">
                <a:highlight>
                  <a:srgbClr val="FFFF00"/>
                </a:highlight>
                <a:latin typeface="Times New Roman" panose="02020603050405020304" pitchFamily="18" charset="0"/>
                <a:cs typeface="Times New Roman" panose="02020603050405020304" pitchFamily="18" charset="0"/>
              </a:rPr>
              <a:t>Evolution of Worldwide Earnings Over Time by Region </a:t>
            </a:r>
          </a:p>
          <a:p>
            <a:r>
              <a:rPr lang="en-US" sz="2000" dirty="0">
                <a:highlight>
                  <a:srgbClr val="FFFF00"/>
                </a:highlight>
                <a:latin typeface="Times New Roman" panose="02020603050405020304" pitchFamily="18" charset="0"/>
                <a:cs typeface="Times New Roman" panose="02020603050405020304" pitchFamily="18" charset="0"/>
              </a:rPr>
              <a:t>Insights: Tracks regional earnings trends, highlighting areas with growth or decline and the impact of global factors like pandemics or new technologies. </a:t>
            </a:r>
          </a:p>
          <a:p>
            <a:endParaRPr lang="en-US" sz="2000" dirty="0">
              <a:highlight>
                <a:srgbClr val="FFFF00"/>
              </a:highlight>
              <a:latin typeface="Times New Roman" panose="02020603050405020304" pitchFamily="18" charset="0"/>
              <a:cs typeface="Times New Roman" panose="02020603050405020304" pitchFamily="18" charset="0"/>
            </a:endParaRPr>
          </a:p>
          <a:p>
            <a:r>
              <a:rPr lang="en-US" sz="2000" dirty="0">
                <a:highlight>
                  <a:srgbClr val="FFFF00"/>
                </a:highlight>
                <a:latin typeface="Times New Roman" panose="02020603050405020304" pitchFamily="18" charset="0"/>
                <a:cs typeface="Times New Roman" panose="02020603050405020304" pitchFamily="18" charset="0"/>
              </a:rPr>
              <a:t>Movie Count by Region and Verdict </a:t>
            </a:r>
          </a:p>
          <a:p>
            <a:r>
              <a:rPr lang="en-US" sz="2000" dirty="0">
                <a:highlight>
                  <a:srgbClr val="FFFF00"/>
                </a:highlight>
                <a:latin typeface="Times New Roman" panose="02020603050405020304" pitchFamily="18" charset="0"/>
                <a:cs typeface="Times New Roman" panose="02020603050405020304" pitchFamily="18" charset="0"/>
              </a:rPr>
              <a:t>Insights: Identifies regions with high success rates and those that experience more frequent flops. </a:t>
            </a:r>
          </a:p>
          <a:p>
            <a:endParaRPr lang="en-US" sz="2000" dirty="0">
              <a:highlight>
                <a:srgbClr val="FFFF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E33365C-DD07-E6BD-7B68-8BE9664218C8}"/>
              </a:ext>
            </a:extLst>
          </p:cNvPr>
          <p:cNvPicPr>
            <a:picLocks noChangeAspect="1"/>
          </p:cNvPicPr>
          <p:nvPr/>
        </p:nvPicPr>
        <p:blipFill>
          <a:blip r:embed="rId13"/>
          <a:stretch>
            <a:fillRect/>
          </a:stretch>
        </p:blipFill>
        <p:spPr>
          <a:xfrm>
            <a:off x="6096000" y="2159870"/>
            <a:ext cx="5057229" cy="2514293"/>
          </a:xfrm>
          <a:prstGeom prst="rect">
            <a:avLst/>
          </a:prstGeom>
        </p:spPr>
      </p:pic>
      <p:pic>
        <p:nvPicPr>
          <p:cNvPr id="5" name="Picture 4">
            <a:extLst>
              <a:ext uri="{FF2B5EF4-FFF2-40B4-BE49-F238E27FC236}">
                <a16:creationId xmlns:a16="http://schemas.microsoft.com/office/drawing/2014/main" id="{6D3A66FD-6C70-1848-AD05-0203F92B9D2C}"/>
              </a:ext>
            </a:extLst>
          </p:cNvPr>
          <p:cNvPicPr>
            <a:picLocks noChangeAspect="1"/>
          </p:cNvPicPr>
          <p:nvPr/>
        </p:nvPicPr>
        <p:blipFill>
          <a:blip r:embed="rId14"/>
          <a:stretch>
            <a:fillRect/>
          </a:stretch>
        </p:blipFill>
        <p:spPr>
          <a:xfrm>
            <a:off x="352310" y="1246550"/>
            <a:ext cx="3886698" cy="1932342"/>
          </a:xfrm>
          <a:prstGeom prst="rect">
            <a:avLst/>
          </a:prstGeom>
        </p:spPr>
      </p:pic>
    </p:spTree>
    <p:extLst>
      <p:ext uri="{BB962C8B-B14F-4D97-AF65-F5344CB8AC3E}">
        <p14:creationId xmlns:p14="http://schemas.microsoft.com/office/powerpoint/2010/main" val="1535509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ABC73-3E8D-DE2E-936A-BF8AB98B8D2C}"/>
              </a:ext>
            </a:extLst>
          </p:cNvPr>
          <p:cNvSpPr>
            <a:spLocks noGrp="1"/>
          </p:cNvSpPr>
          <p:nvPr>
            <p:ph type="title"/>
          </p:nvPr>
        </p:nvSpPr>
        <p:spPr>
          <a:xfrm>
            <a:off x="148671" y="372141"/>
            <a:ext cx="5231403" cy="1041990"/>
          </a:xfrm>
        </p:spPr>
        <p:txBody>
          <a:bodyPr>
            <a:noAutofit/>
          </a:bodyPr>
          <a:lstStyle/>
          <a:p>
            <a:r>
              <a:rPr lang="en-US" sz="4000" b="1" dirty="0">
                <a:solidFill>
                  <a:srgbClr val="FF0000"/>
                </a:solidFill>
                <a:latin typeface="Times New Roman" panose="02020603050405020304" pitchFamily="18" charset="0"/>
                <a:cs typeface="Times New Roman" panose="02020603050405020304" pitchFamily="18" charset="0"/>
              </a:rPr>
              <a:t>Multivariate Analysis</a:t>
            </a:r>
            <a:br>
              <a:rPr lang="en-US" sz="4000" b="1" dirty="0">
                <a:solidFill>
                  <a:srgbClr val="FF0000"/>
                </a:solidFill>
                <a:latin typeface="Times New Roman" panose="02020603050405020304" pitchFamily="18" charset="0"/>
                <a:cs typeface="Times New Roman" panose="02020603050405020304" pitchFamily="18" charset="0"/>
              </a:rPr>
            </a:b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DC15110-5481-4EA1-DA7D-45AAA9C8B1CC}"/>
              </a:ext>
            </a:extLst>
          </p:cNvPr>
          <p:cNvSpPr txBox="1"/>
          <p:nvPr/>
        </p:nvSpPr>
        <p:spPr>
          <a:xfrm>
            <a:off x="148671" y="3537757"/>
            <a:ext cx="8285419" cy="523220"/>
          </a:xfrm>
          <a:prstGeom prst="rect">
            <a:avLst/>
          </a:prstGeom>
          <a:noFill/>
        </p:spPr>
        <p:txBody>
          <a:bodyPr wrap="square">
            <a:spAutoFit/>
          </a:bodyPr>
          <a:lstStyle/>
          <a:p>
            <a:pPr algn="l"/>
            <a:endParaRPr lang="en-US" b="0" i="0" dirty="0">
              <a:solidFill>
                <a:srgbClr val="0D0D0D"/>
              </a:solidFill>
              <a:effectLst/>
              <a:highlight>
                <a:srgbClr val="FFFF00"/>
              </a:highlight>
              <a:latin typeface="Times New Roman" panose="02020603050405020304" pitchFamily="18" charset="0"/>
              <a:ea typeface="Tahoma" panose="020B0604030504040204" pitchFamily="34" charset="0"/>
              <a:cs typeface="Times New Roman" panose="02020603050405020304" pitchFamily="18" charset="0"/>
            </a:endParaRPr>
          </a:p>
          <a:p>
            <a:pPr algn="l"/>
            <a:endParaRPr lang="en-US" dirty="0">
              <a:highlight>
                <a:srgbClr val="FFFF00"/>
              </a:highlight>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4B87A8A-4DD3-7859-496C-3D1174FFBA65}"/>
              </a:ext>
            </a:extLst>
          </p:cNvPr>
          <p:cNvSpPr txBox="1"/>
          <p:nvPr/>
        </p:nvSpPr>
        <p:spPr>
          <a:xfrm>
            <a:off x="500324" y="2018371"/>
            <a:ext cx="5231403" cy="4324261"/>
          </a:xfrm>
          <a:prstGeom prst="rect">
            <a:avLst/>
          </a:prstGeom>
          <a:noFill/>
        </p:spPr>
        <p:txBody>
          <a:bodyPr wrap="square" rtlCol="0">
            <a:spAutoFit/>
          </a:bodyPr>
          <a:lstStyle/>
          <a:p>
            <a:r>
              <a:rPr lang="en-US" sz="2500" dirty="0">
                <a:highlight>
                  <a:srgbClr val="FFFF00"/>
                </a:highlight>
                <a:latin typeface="Times New Roman" panose="02020603050405020304" pitchFamily="18" charset="0"/>
                <a:ea typeface="Tahoma" panose="020B0604030504040204" pitchFamily="34" charset="0"/>
                <a:cs typeface="Times New Roman" panose="02020603050405020304" pitchFamily="18" charset="0"/>
              </a:rPr>
              <a:t>The analysis of movie profits across different categories (Worldwide, India Gross, Overseas, and regional profits) uncovers varied profitability trends influenced by language and industry. Regional markets, particularly India Telugu and Malayalam, exhibit unique profit patterns, emphasizing the significance of localization in optimizing revenue.</a:t>
            </a:r>
          </a:p>
          <a:p>
            <a:endParaRPr lang="en-US" sz="2500" dirty="0">
              <a:highlight>
                <a:srgbClr val="FFFF00"/>
              </a:highligh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40D8E73-575F-191D-0CF1-3B9E5CE6ADF8}"/>
              </a:ext>
            </a:extLst>
          </p:cNvPr>
          <p:cNvPicPr>
            <a:picLocks noChangeAspect="1"/>
          </p:cNvPicPr>
          <p:nvPr/>
        </p:nvPicPr>
        <p:blipFill>
          <a:blip r:embed="rId2"/>
          <a:stretch>
            <a:fillRect/>
          </a:stretch>
        </p:blipFill>
        <p:spPr>
          <a:xfrm>
            <a:off x="6901065" y="606316"/>
            <a:ext cx="4842650" cy="4850780"/>
          </a:xfrm>
          <a:prstGeom prst="rect">
            <a:avLst/>
          </a:prstGeom>
        </p:spPr>
      </p:pic>
    </p:spTree>
    <p:extLst>
      <p:ext uri="{BB962C8B-B14F-4D97-AF65-F5344CB8AC3E}">
        <p14:creationId xmlns:p14="http://schemas.microsoft.com/office/powerpoint/2010/main" val="133888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529366-78ED-26E7-6A8F-85E464085AA1}"/>
              </a:ext>
            </a:extLst>
          </p:cNvPr>
          <p:cNvSpPr txBox="1"/>
          <p:nvPr/>
        </p:nvSpPr>
        <p:spPr>
          <a:xfrm>
            <a:off x="595423" y="531628"/>
            <a:ext cx="10185991" cy="6217087"/>
          </a:xfrm>
          <a:prstGeom prst="rect">
            <a:avLst/>
          </a:prstGeom>
          <a:noFill/>
        </p:spPr>
        <p:txBody>
          <a:bodyPr wrap="squar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Conclusion</a:t>
            </a:r>
          </a:p>
          <a:p>
            <a:endParaRPr lang="en-US" sz="2500" dirty="0">
              <a:solidFill>
                <a:srgbClr val="FF0000"/>
              </a:solidFill>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The analysis of movie earnings offers valuable insights into regional preferences, genre performance, and the influence of language localization. It highlights how certain genres perform better in specific regions, while dubbed versions significantly enhance earnings in diverse markets. The relationship between budget and earnings underscores the importance of making strategic investments in film production. The correlation analysis further identifies key factors driving financial success, offering a deeper understanding of what contributes to a movie’s profitability. By examining trends across industries, movie statuses, and language preferences, the findings provide a comprehensive view of evolving audience behavior. This helps identify profitable strategies for movie production, distribution, and marketing, optimizing decision-making in the entertainment industry.</a:t>
            </a:r>
          </a:p>
          <a:p>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863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635621" y="912459"/>
            <a:ext cx="10838984" cy="45858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22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Background:</a:t>
            </a:r>
            <a:endParaRPr lang="en-US" sz="22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dk1"/>
              </a:buClr>
              <a:buSzPts val="1800"/>
              <a:buFont typeface="Arial"/>
              <a:buChar char="•"/>
            </a:pPr>
            <a:r>
              <a:rPr lang="en-US" sz="1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Kandukuri Jaswanth</a:t>
            </a:r>
          </a:p>
          <a:p>
            <a:pPr marL="285750" marR="0" lvl="0" indent="-285750" algn="l" rtl="0">
              <a:spcBef>
                <a:spcPts val="0"/>
              </a:spcBef>
              <a:spcAft>
                <a:spcPts val="0"/>
              </a:spcAft>
              <a:buClr>
                <a:schemeClr val="dk1"/>
              </a:buClr>
              <a:buSzPts val="1800"/>
              <a:buFont typeface="Calibri"/>
              <a:buChar char="•"/>
            </a:pPr>
            <a:r>
              <a:rPr lang="en-US" sz="1800" dirty="0">
                <a:latin typeface="Times New Roman" panose="02020603050405020304" pitchFamily="18" charset="0"/>
                <a:cs typeface="Times New Roman" panose="02020603050405020304" pitchFamily="18" charset="0"/>
              </a:rPr>
              <a:t>I recently graduated with a </a:t>
            </a:r>
            <a:r>
              <a:rPr lang="en-US" sz="1800" dirty="0" err="1">
                <a:latin typeface="Times New Roman" panose="02020603050405020304" pitchFamily="18" charset="0"/>
                <a:cs typeface="Times New Roman" panose="02020603050405020304" pitchFamily="18" charset="0"/>
              </a:rPr>
              <a:t>B.Tech</a:t>
            </a:r>
            <a:r>
              <a:rPr lang="en-US" sz="1800" dirty="0">
                <a:latin typeface="Times New Roman" panose="02020603050405020304" pitchFamily="18" charset="0"/>
                <a:cs typeface="Times New Roman" panose="02020603050405020304" pitchFamily="18" charset="0"/>
              </a:rPr>
              <a:t> in Information Technology from </a:t>
            </a:r>
            <a:r>
              <a:rPr lang="en-US" sz="1800" dirty="0" err="1">
                <a:latin typeface="Times New Roman" panose="02020603050405020304" pitchFamily="18" charset="0"/>
                <a:cs typeface="Times New Roman" panose="02020603050405020304" pitchFamily="18" charset="0"/>
              </a:rPr>
              <a:t>Gokaraju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Rangaraju</a:t>
            </a:r>
            <a:r>
              <a:rPr lang="en-US" sz="1800" dirty="0">
                <a:latin typeface="Times New Roman" panose="02020603050405020304" pitchFamily="18" charset="0"/>
                <a:cs typeface="Times New Roman" panose="02020603050405020304" pitchFamily="18" charset="0"/>
              </a:rPr>
              <a:t> Institute of Engineering and Technology. My academic background in programming, algorithms, cloud computing with AWS, and data analysis has fueled my interest in data analytics. I’ve completed internships with AICTE in AWS Cloud and AI-ML, gaining hands-on experience in cloud infrastructure, deployment, and real-time data processing. Additionally, I led a team at </a:t>
            </a:r>
            <a:r>
              <a:rPr lang="en-US" sz="1800" dirty="0" err="1">
                <a:latin typeface="Times New Roman" panose="02020603050405020304" pitchFamily="18" charset="0"/>
                <a:cs typeface="Times New Roman" panose="02020603050405020304" pitchFamily="18" charset="0"/>
              </a:rPr>
              <a:t>Unschool</a:t>
            </a:r>
            <a:r>
              <a:rPr lang="en-US" sz="1800" dirty="0">
                <a:latin typeface="Times New Roman" panose="02020603050405020304" pitchFamily="18" charset="0"/>
                <a:cs typeface="Times New Roman" panose="02020603050405020304" pitchFamily="18" charset="0"/>
              </a:rPr>
              <a:t> and hosted a static website on AWS. I am passionate about leveraging data analytics to drive insights and solutions.</a:t>
            </a:r>
            <a:endParaRPr lang="en-IN"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dk1"/>
              </a:buClr>
              <a:buSzPts val="1800"/>
              <a:buFont typeface="Calibri"/>
              <a:buChar char="•"/>
            </a:pP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Linkedin</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1800" dirty="0">
                <a:solidFill>
                  <a:schemeClr val="dk1"/>
                </a:solidFill>
                <a:latin typeface="Times New Roman" panose="02020603050405020304" pitchFamily="18" charset="0"/>
                <a:ea typeface="Calibri"/>
                <a:cs typeface="Times New Roman" panose="02020603050405020304" pitchFamily="18" charset="0"/>
                <a:sym typeface="Calibri"/>
                <a:hlinkClick r:id="rId3"/>
              </a:rPr>
              <a:t>https://www.linkedin.com/in/kandukuri-jaswanth-61a8a2209</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a:t>
            </a:r>
          </a:p>
          <a:p>
            <a:pPr marL="285750" marR="0" lvl="0" indent="-285750" algn="l" rtl="0">
              <a:spcBef>
                <a:spcPts val="0"/>
              </a:spcBef>
              <a:spcAft>
                <a:spcPts val="0"/>
              </a:spcAft>
              <a:buClr>
                <a:schemeClr val="dk1"/>
              </a:buClr>
              <a:buSzPts val="1800"/>
              <a:buFont typeface="Calibri"/>
              <a:buChar char="•"/>
            </a:pP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github</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hlinkClick r:id="rId4"/>
              </a:rPr>
              <a:t>https://github.com/KandukuriJaswanth</a:t>
            </a:r>
            <a:endParaRPr lang="en-IN"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dk1"/>
              </a:buClr>
              <a:buSzPts val="1800"/>
              <a:buFont typeface="Calibri"/>
              <a:buChar char="•"/>
            </a:pPr>
            <a:endParaRPr lang="en-IN"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dk1"/>
              </a:buClr>
              <a:buSzPts val="1800"/>
              <a:buFont typeface="Calibri"/>
              <a:buChar char="•"/>
            </a:pP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Paramkusam</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divya</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1800" b="1" dirty="0" err="1">
                <a:solidFill>
                  <a:schemeClr val="dk1"/>
                </a:solidFill>
                <a:latin typeface="Times New Roman" panose="02020603050405020304" pitchFamily="18" charset="0"/>
                <a:ea typeface="Calibri"/>
                <a:cs typeface="Times New Roman" panose="02020603050405020304" pitchFamily="18" charset="0"/>
                <a:sym typeface="Calibri"/>
              </a:rPr>
              <a:t>teja</a:t>
            </a:r>
            <a:endParaRPr lang="en-IN" sz="1800" b="1"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dk1"/>
              </a:buClr>
              <a:buSzPts val="1800"/>
              <a:buFont typeface="Calibri"/>
              <a:buChar char="•"/>
            </a:pP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 </a:t>
            </a: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I graduated 2019 with </a:t>
            </a:r>
            <a:r>
              <a:rPr lang="en-IN" sz="1800" dirty="0" err="1">
                <a:solidFill>
                  <a:schemeClr val="dk1"/>
                </a:solidFill>
                <a:latin typeface="Times New Roman" panose="02020603050405020304" pitchFamily="18" charset="0"/>
                <a:ea typeface="Calibri"/>
                <a:cs typeface="Times New Roman" panose="02020603050405020304" pitchFamily="18" charset="0"/>
                <a:sym typeface="Calibri"/>
              </a:rPr>
              <a:t>bsc</a:t>
            </a: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computers in Viswa Bharathi degree college.my academic background in programming ,</a:t>
            </a:r>
            <a:r>
              <a:rPr lang="en-IN" sz="1800" dirty="0" err="1">
                <a:solidFill>
                  <a:schemeClr val="dk1"/>
                </a:solidFill>
                <a:latin typeface="Times New Roman" panose="02020603050405020304" pitchFamily="18" charset="0"/>
                <a:ea typeface="Calibri"/>
                <a:cs typeface="Times New Roman" panose="02020603050405020304" pitchFamily="18" charset="0"/>
                <a:sym typeface="Calibri"/>
              </a:rPr>
              <a:t>algorithms,html</a:t>
            </a: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 </a:t>
            </a:r>
            <a:r>
              <a:rPr lang="en-IN" sz="1800" dirty="0" err="1">
                <a:solidFill>
                  <a:schemeClr val="dk1"/>
                </a:solidFill>
                <a:latin typeface="Times New Roman" panose="02020603050405020304" pitchFamily="18" charset="0"/>
                <a:ea typeface="Calibri"/>
                <a:cs typeface="Times New Roman" panose="02020603050405020304" pitchFamily="18" charset="0"/>
                <a:sym typeface="Calibri"/>
              </a:rPr>
              <a:t>c,c</a:t>
            </a: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web </a:t>
            </a:r>
            <a:r>
              <a:rPr lang="en-IN" sz="1800" dirty="0" err="1">
                <a:solidFill>
                  <a:schemeClr val="dk1"/>
                </a:solidFill>
                <a:latin typeface="Times New Roman" panose="02020603050405020304" pitchFamily="18" charset="0"/>
                <a:ea typeface="Calibri"/>
                <a:cs typeface="Times New Roman" panose="02020603050405020304" pitchFamily="18" charset="0"/>
                <a:sym typeface="Calibri"/>
              </a:rPr>
              <a:t>developing.and</a:t>
            </a: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I worked has as customer executive in </a:t>
            </a:r>
            <a:r>
              <a:rPr lang="en-IN" sz="1800" dirty="0" err="1">
                <a:solidFill>
                  <a:schemeClr val="dk1"/>
                </a:solidFill>
                <a:latin typeface="Times New Roman" panose="02020603050405020304" pitchFamily="18" charset="0"/>
                <a:ea typeface="Calibri"/>
                <a:cs typeface="Times New Roman" panose="02020603050405020304" pitchFamily="18" charset="0"/>
                <a:sym typeface="Calibri"/>
              </a:rPr>
              <a:t>Agies</a:t>
            </a:r>
            <a:r>
              <a:rPr lang="en-IN" sz="1800" dirty="0">
                <a:solidFill>
                  <a:schemeClr val="dk1"/>
                </a:solidFill>
                <a:latin typeface="Times New Roman" panose="02020603050405020304" pitchFamily="18" charset="0"/>
                <a:ea typeface="Calibri"/>
                <a:cs typeface="Times New Roman" panose="02020603050405020304" pitchFamily="18" charset="0"/>
                <a:sym typeface="Calibri"/>
              </a:rPr>
              <a:t> company</a:t>
            </a:r>
            <a:r>
              <a:rPr lang="en-IN" sz="1800" b="1" dirty="0">
                <a:solidFill>
                  <a:schemeClr val="dk1"/>
                </a:solidFill>
                <a:latin typeface="Times New Roman" panose="02020603050405020304" pitchFamily="18" charset="0"/>
                <a:ea typeface="Calibri"/>
                <a:cs typeface="Times New Roman" panose="02020603050405020304" pitchFamily="18" charset="0"/>
                <a:sym typeface="Calibri"/>
              </a:rPr>
              <a:t>.</a:t>
            </a:r>
          </a:p>
          <a:p>
            <a:pPr marL="285750" marR="0" lvl="0" indent="-285750" algn="l" rtl="0">
              <a:spcBef>
                <a:spcPts val="0"/>
              </a:spcBef>
              <a:spcAft>
                <a:spcPts val="0"/>
              </a:spcAft>
              <a:buClr>
                <a:schemeClr val="dk1"/>
              </a:buClr>
              <a:buSzPts val="1800"/>
              <a:buFont typeface="Calibri"/>
              <a:buChar char="•"/>
            </a:pPr>
            <a:endParaRPr lang="en-IN" sz="1800" b="1"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05" name="Google Shape;105;p3"/>
          <p:cNvSpPr txBox="1"/>
          <p:nvPr/>
        </p:nvSpPr>
        <p:spPr>
          <a:xfrm>
            <a:off x="427656" y="416554"/>
            <a:ext cx="6099463" cy="51086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400" b="0" i="0" u="none" strike="noStrike" cap="none" dirty="0">
                <a:solidFill>
                  <a:srgbClr val="FF0000"/>
                </a:solidFill>
                <a:latin typeface="Lato Black"/>
                <a:ea typeface="Lato Black"/>
                <a:cs typeface="Lato Black"/>
                <a:sym typeface="Lato Black"/>
              </a:rPr>
              <a:t>About </a:t>
            </a:r>
            <a:r>
              <a:rPr lang="en-IN" sz="3400" dirty="0">
                <a:solidFill>
                  <a:srgbClr val="FF0000"/>
                </a:solidFill>
                <a:latin typeface="Lato Black"/>
                <a:ea typeface="Lato Black"/>
                <a:cs typeface="Lato Black"/>
                <a:sym typeface="Lato Black"/>
              </a:rPr>
              <a:t>me</a:t>
            </a:r>
            <a:endParaRPr sz="3400" b="0" i="0" u="none" strike="noStrike" cap="none"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CD7C84-71BD-BF55-5281-D62AB6AC9CA9}"/>
              </a:ext>
            </a:extLst>
          </p:cNvPr>
          <p:cNvSpPr txBox="1"/>
          <p:nvPr/>
        </p:nvSpPr>
        <p:spPr>
          <a:xfrm>
            <a:off x="270418" y="253132"/>
            <a:ext cx="6587582" cy="769441"/>
          </a:xfrm>
          <a:prstGeom prst="rect">
            <a:avLst/>
          </a:prstGeom>
          <a:noFill/>
        </p:spPr>
        <p:txBody>
          <a:bodyPr wrap="square">
            <a:spAutoFit/>
          </a:bodyPr>
          <a:lstStyle/>
          <a:p>
            <a:r>
              <a:rPr lang="en-IN" sz="4400" b="1" dirty="0">
                <a:solidFill>
                  <a:srgbClr val="FF0000"/>
                </a:solidFill>
                <a:latin typeface="Times New Roman" panose="02020603050405020304" pitchFamily="18" charset="0"/>
                <a:cs typeface="Times New Roman" panose="02020603050405020304" pitchFamily="18" charset="0"/>
              </a:rPr>
              <a:t>Agenda</a:t>
            </a:r>
            <a:endParaRPr lang="en-US" sz="4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15AB4CF-486B-1E23-BB5A-A3361F5C048D}"/>
              </a:ext>
            </a:extLst>
          </p:cNvPr>
          <p:cNvSpPr txBox="1"/>
          <p:nvPr/>
        </p:nvSpPr>
        <p:spPr>
          <a:xfrm>
            <a:off x="1572322" y="1022573"/>
            <a:ext cx="10883591"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Business Problem and Use case domain understanding</a:t>
            </a:r>
            <a:endParaRPr lang="en-US"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AE93269-EC9E-3600-F3B9-0D61A220B201}"/>
              </a:ext>
            </a:extLst>
          </p:cNvPr>
          <p:cNvSpPr txBox="1"/>
          <p:nvPr/>
        </p:nvSpPr>
        <p:spPr>
          <a:xfrm>
            <a:off x="691117" y="1792014"/>
            <a:ext cx="10883590" cy="483209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Indian film industry, with distinct regional variations, demonstrates unique audience preferences and box office performance across South India, North India, Western India, Central India, and East India. Genres and violent themes dominate in many regions, while Indian dramas and army-themed films face challenges, particularly in South India and parts of East India. Audience appeal often supersedes critical ratings, with the 14-35 age group playing a crucial role in a film's success. The industry is progressively shifting towards action-driven, gritty narratives, reflecting changing tastes across various regions, moving away from traditional drama-based storytelling.</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57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DA86FA8F-2763-43D6-C857-3720EFFCAF44}"/>
              </a:ext>
            </a:extLst>
          </p:cNvPr>
          <p:cNvSpPr txBox="1"/>
          <p:nvPr/>
        </p:nvSpPr>
        <p:spPr>
          <a:xfrm>
            <a:off x="134754" y="30474"/>
            <a:ext cx="12057246" cy="1261884"/>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Project Objective  </a:t>
            </a:r>
          </a:p>
          <a:p>
            <a:r>
              <a:rPr lang="en-US" sz="1200" b="0" i="0" dirty="0">
                <a:solidFill>
                  <a:srgbClr val="0D0D0D"/>
                </a:solidFill>
                <a:effectLst/>
                <a:latin typeface="Times New Roman" panose="02020603050405020304" pitchFamily="18" charset="0"/>
                <a:cs typeface="Times New Roman" panose="02020603050405020304" pitchFamily="18" charset="0"/>
              </a:rPr>
              <a:t>The project aims to analyze the performance of movies across various languages and regions, including Telugu, Malayalam, Hindi, Marathi, Gujarati, and Bengali films, focusing on metrics like box office earnings, budgets, genres, and verdicts. While Telugu audiences have recently shown a stronger preference for action and adventure movies over comedy or real-life stories, other industries like Hindi and Bengali have embraced comedy and biographical narratives more successfully. Despite this, the Telugu film industry continues to outshine others with remarkable box office success across genres.</a:t>
            </a:r>
            <a:endParaRPr lang="en-US" sz="1200" dirty="0">
              <a:latin typeface="Times New Roman" panose="02020603050405020304" pitchFamily="18" charset="0"/>
              <a:cs typeface="Times New Roman" panose="02020603050405020304" pitchFamily="18" charset="0"/>
            </a:endParaRPr>
          </a:p>
        </p:txBody>
      </p:sp>
      <p:pic>
        <p:nvPicPr>
          <p:cNvPr id="45" name="Picture 44">
            <a:extLst>
              <a:ext uri="{FF2B5EF4-FFF2-40B4-BE49-F238E27FC236}">
                <a16:creationId xmlns:a16="http://schemas.microsoft.com/office/drawing/2014/main" id="{DD22CEC8-92F5-2BDD-5C94-BAA5CD52E376}"/>
              </a:ext>
            </a:extLst>
          </p:cNvPr>
          <p:cNvPicPr>
            <a:picLocks noChangeAspect="1"/>
          </p:cNvPicPr>
          <p:nvPr/>
        </p:nvPicPr>
        <p:blipFill>
          <a:blip r:embed="rId2"/>
          <a:stretch>
            <a:fillRect/>
          </a:stretch>
        </p:blipFill>
        <p:spPr>
          <a:xfrm>
            <a:off x="298383" y="1541969"/>
            <a:ext cx="7315200" cy="4279415"/>
          </a:xfrm>
          <a:prstGeom prst="rect">
            <a:avLst/>
          </a:prstGeom>
        </p:spPr>
      </p:pic>
      <p:sp>
        <p:nvSpPr>
          <p:cNvPr id="47" name="TextBox 46">
            <a:extLst>
              <a:ext uri="{FF2B5EF4-FFF2-40B4-BE49-F238E27FC236}">
                <a16:creationId xmlns:a16="http://schemas.microsoft.com/office/drawing/2014/main" id="{68F56C74-207B-8DDC-CDEE-C8A9D0ACE1F8}"/>
              </a:ext>
            </a:extLst>
          </p:cNvPr>
          <p:cNvSpPr txBox="1"/>
          <p:nvPr/>
        </p:nvSpPr>
        <p:spPr>
          <a:xfrm>
            <a:off x="8169442" y="2517122"/>
            <a:ext cx="6116854" cy="646331"/>
          </a:xfrm>
          <a:prstGeom prst="rect">
            <a:avLst/>
          </a:prstGeom>
          <a:noFill/>
        </p:spPr>
        <p:txBody>
          <a:bodyPr wrap="square">
            <a:spAutoFit/>
          </a:bodyPr>
          <a:lstStyle/>
          <a:p>
            <a:r>
              <a:rPr lang="en-US" sz="3600" b="1" dirty="0">
                <a:solidFill>
                  <a:srgbClr val="FF0000"/>
                </a:solidFill>
                <a:latin typeface="Times New Roman" panose="02020603050405020304" pitchFamily="18" charset="0"/>
                <a:cs typeface="Times New Roman" panose="02020603050405020304" pitchFamily="18" charset="0"/>
              </a:rPr>
              <a:t>Web Scraping </a:t>
            </a:r>
            <a:endParaRPr lang="en-US" sz="3600" dirty="0">
              <a:solidFill>
                <a:srgbClr val="FF0000"/>
              </a:solidFill>
            </a:endParaRPr>
          </a:p>
        </p:txBody>
      </p:sp>
      <p:sp>
        <p:nvSpPr>
          <p:cNvPr id="49" name="TextBox 48">
            <a:extLst>
              <a:ext uri="{FF2B5EF4-FFF2-40B4-BE49-F238E27FC236}">
                <a16:creationId xmlns:a16="http://schemas.microsoft.com/office/drawing/2014/main" id="{0B37DDCE-C218-B024-BCCA-AE4144CD6D7D}"/>
              </a:ext>
            </a:extLst>
          </p:cNvPr>
          <p:cNvSpPr txBox="1"/>
          <p:nvPr/>
        </p:nvSpPr>
        <p:spPr>
          <a:xfrm>
            <a:off x="7250230" y="3681676"/>
            <a:ext cx="4742848"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web scraping process is carried out for various URLs corresponding to different industries and years. After extracting the box office data, it is compiled into a single </a:t>
            </a:r>
            <a:r>
              <a:rPr lang="en-US" sz="1600" dirty="0" err="1">
                <a:latin typeface="Times New Roman" panose="02020603050405020304" pitchFamily="18" charset="0"/>
                <a:cs typeface="Times New Roman" panose="02020603050405020304" pitchFamily="18" charset="0"/>
              </a:rPr>
              <a:t>DataFrame</a:t>
            </a:r>
            <a:r>
              <a:rPr lang="en-US" sz="1600" dirty="0">
                <a:latin typeface="Times New Roman" panose="02020603050405020304" pitchFamily="18" charset="0"/>
                <a:cs typeface="Times New Roman" panose="02020603050405020304" pitchFamily="18" charset="0"/>
              </a:rPr>
              <a:t>. This </a:t>
            </a:r>
            <a:r>
              <a:rPr lang="en-US" sz="1600" dirty="0" err="1">
                <a:latin typeface="Times New Roman" panose="02020603050405020304" pitchFamily="18" charset="0"/>
                <a:cs typeface="Times New Roman" panose="02020603050405020304" pitchFamily="18" charset="0"/>
              </a:rPr>
              <a:t>DataFrame</a:t>
            </a:r>
            <a:r>
              <a:rPr lang="en-US" sz="1600" dirty="0">
                <a:latin typeface="Times New Roman" panose="02020603050405020304" pitchFamily="18" charset="0"/>
                <a:cs typeface="Times New Roman" panose="02020603050405020304" pitchFamily="18" charset="0"/>
              </a:rPr>
              <a:t> aggregates the box office information from multiple regions and years, offering a comprehensive overview of the data across different industries.</a:t>
            </a:r>
          </a:p>
        </p:txBody>
      </p:sp>
    </p:spTree>
    <p:extLst>
      <p:ext uri="{BB962C8B-B14F-4D97-AF65-F5344CB8AC3E}">
        <p14:creationId xmlns:p14="http://schemas.microsoft.com/office/powerpoint/2010/main" val="46823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190D6-08C3-D38D-7AF1-DADCE6109D3D}"/>
              </a:ext>
            </a:extLst>
          </p:cNvPr>
          <p:cNvPicPr>
            <a:picLocks noChangeAspect="1"/>
          </p:cNvPicPr>
          <p:nvPr/>
        </p:nvPicPr>
        <p:blipFill>
          <a:blip r:embed="rId2"/>
          <a:stretch>
            <a:fillRect/>
          </a:stretch>
        </p:blipFill>
        <p:spPr>
          <a:xfrm>
            <a:off x="1212784" y="1154306"/>
            <a:ext cx="9769642" cy="4550882"/>
          </a:xfrm>
          <a:prstGeom prst="rect">
            <a:avLst/>
          </a:prstGeom>
        </p:spPr>
      </p:pic>
      <p:sp>
        <p:nvSpPr>
          <p:cNvPr id="5" name="TextBox 4">
            <a:extLst>
              <a:ext uri="{FF2B5EF4-FFF2-40B4-BE49-F238E27FC236}">
                <a16:creationId xmlns:a16="http://schemas.microsoft.com/office/drawing/2014/main" id="{4CE5CE54-73B1-8A15-3658-1A42BB422EE8}"/>
              </a:ext>
            </a:extLst>
          </p:cNvPr>
          <p:cNvSpPr txBox="1"/>
          <p:nvPr/>
        </p:nvSpPr>
        <p:spPr>
          <a:xfrm>
            <a:off x="642486" y="264811"/>
            <a:ext cx="6097604" cy="1292662"/>
          </a:xfrm>
          <a:prstGeom prst="rect">
            <a:avLst/>
          </a:prstGeom>
          <a:noFill/>
        </p:spPr>
        <p:txBody>
          <a:bodyPr wrap="square">
            <a:spAutoFit/>
          </a:bodyPr>
          <a:lstStyle/>
          <a:p>
            <a:r>
              <a:rPr lang="en-US" sz="3900" b="1" dirty="0">
                <a:solidFill>
                  <a:srgbClr val="FF0000"/>
                </a:solidFill>
                <a:latin typeface="Times New Roman" panose="02020603050405020304" pitchFamily="18" charset="0"/>
                <a:cs typeface="Times New Roman" panose="02020603050405020304" pitchFamily="18" charset="0"/>
              </a:rPr>
              <a:t>Python Libraries</a:t>
            </a:r>
          </a:p>
          <a:p>
            <a:endParaRPr lang="en-US" sz="39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360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BD3865-73C4-01FE-8DD3-3D4071F94004}"/>
              </a:ext>
            </a:extLst>
          </p:cNvPr>
          <p:cNvSpPr txBox="1"/>
          <p:nvPr/>
        </p:nvSpPr>
        <p:spPr>
          <a:xfrm>
            <a:off x="151598" y="216684"/>
            <a:ext cx="6097604" cy="707886"/>
          </a:xfrm>
          <a:prstGeom prst="rect">
            <a:avLst/>
          </a:prstGeom>
          <a:noFill/>
        </p:spPr>
        <p:txBody>
          <a:bodyPr wrap="square">
            <a:spAutoFit/>
          </a:bodyPr>
          <a:lstStyle/>
          <a:p>
            <a:r>
              <a:rPr lang="en-US" sz="4000" b="1" dirty="0">
                <a:solidFill>
                  <a:srgbClr val="FF0000"/>
                </a:solidFill>
                <a:latin typeface="Times New Roman" panose="02020603050405020304" pitchFamily="18" charset="0"/>
                <a:cs typeface="Times New Roman" panose="02020603050405020304" pitchFamily="18" charset="0"/>
              </a:rPr>
              <a:t>DATA EXTRACTION</a:t>
            </a:r>
          </a:p>
        </p:txBody>
      </p:sp>
      <p:pic>
        <p:nvPicPr>
          <p:cNvPr id="7" name="Picture 6">
            <a:extLst>
              <a:ext uri="{FF2B5EF4-FFF2-40B4-BE49-F238E27FC236}">
                <a16:creationId xmlns:a16="http://schemas.microsoft.com/office/drawing/2014/main" id="{5E060165-7B3F-7B10-0E0C-A9A45C055618}"/>
              </a:ext>
            </a:extLst>
          </p:cNvPr>
          <p:cNvPicPr>
            <a:picLocks noChangeAspect="1"/>
          </p:cNvPicPr>
          <p:nvPr/>
        </p:nvPicPr>
        <p:blipFill>
          <a:blip r:embed="rId2"/>
          <a:stretch>
            <a:fillRect/>
          </a:stretch>
        </p:blipFill>
        <p:spPr>
          <a:xfrm>
            <a:off x="879953" y="1653369"/>
            <a:ext cx="7255514" cy="2642994"/>
          </a:xfrm>
          <a:prstGeom prst="rect">
            <a:avLst/>
          </a:prstGeom>
        </p:spPr>
      </p:pic>
      <p:pic>
        <p:nvPicPr>
          <p:cNvPr id="9" name="Picture 8">
            <a:extLst>
              <a:ext uri="{FF2B5EF4-FFF2-40B4-BE49-F238E27FC236}">
                <a16:creationId xmlns:a16="http://schemas.microsoft.com/office/drawing/2014/main" id="{B254B71C-4937-C622-8563-28BF65F957C7}"/>
              </a:ext>
            </a:extLst>
          </p:cNvPr>
          <p:cNvPicPr>
            <a:picLocks noChangeAspect="1"/>
          </p:cNvPicPr>
          <p:nvPr/>
        </p:nvPicPr>
        <p:blipFill>
          <a:blip r:embed="rId3"/>
          <a:stretch>
            <a:fillRect/>
          </a:stretch>
        </p:blipFill>
        <p:spPr>
          <a:xfrm>
            <a:off x="7684291" y="1653368"/>
            <a:ext cx="4311872" cy="2800494"/>
          </a:xfrm>
          <a:prstGeom prst="rect">
            <a:avLst/>
          </a:prstGeom>
        </p:spPr>
      </p:pic>
      <p:sp>
        <p:nvSpPr>
          <p:cNvPr id="11" name="TextBox 10">
            <a:extLst>
              <a:ext uri="{FF2B5EF4-FFF2-40B4-BE49-F238E27FC236}">
                <a16:creationId xmlns:a16="http://schemas.microsoft.com/office/drawing/2014/main" id="{35A6535F-CC8A-71DD-521D-E0B92284B49A}"/>
              </a:ext>
            </a:extLst>
          </p:cNvPr>
          <p:cNvSpPr txBox="1"/>
          <p:nvPr/>
        </p:nvSpPr>
        <p:spPr>
          <a:xfrm>
            <a:off x="409073" y="4453862"/>
            <a:ext cx="6131292" cy="1354217"/>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DATA Overview</a:t>
            </a:r>
          </a:p>
          <a:p>
            <a:endParaRPr lang="en-US" dirty="0"/>
          </a:p>
          <a:p>
            <a:r>
              <a:rPr lang="en-US" sz="2000" b="1" i="0" dirty="0">
                <a:solidFill>
                  <a:srgbClr val="0D0D0D"/>
                </a:solidFill>
                <a:effectLst/>
                <a:latin typeface="Times New Roman" panose="02020603050405020304" pitchFamily="18" charset="0"/>
                <a:cs typeface="Times New Roman" panose="02020603050405020304" pitchFamily="18" charset="0"/>
              </a:rPr>
              <a:t>Data Source</a:t>
            </a:r>
            <a:r>
              <a:rPr lang="en-US" b="0" i="0" dirty="0">
                <a:solidFill>
                  <a:srgbClr val="0D0D0D"/>
                </a:solidFill>
                <a:effectLst/>
                <a:latin typeface="Times New Roman" panose="02020603050405020304" pitchFamily="18" charset="0"/>
                <a:cs typeface="Times New Roman" panose="02020603050405020304" pitchFamily="18" charset="0"/>
              </a:rPr>
              <a:t>: </a:t>
            </a:r>
            <a:r>
              <a:rPr lang="en-US" sz="1800" b="0" i="0" dirty="0" err="1">
                <a:solidFill>
                  <a:srgbClr val="0D0D0D"/>
                </a:solidFill>
                <a:effectLst/>
                <a:latin typeface="Times New Roman" panose="02020603050405020304" pitchFamily="18" charset="0"/>
                <a:cs typeface="Times New Roman" panose="02020603050405020304" pitchFamily="18" charset="0"/>
              </a:rPr>
              <a:t>Sacnilk</a:t>
            </a:r>
            <a:r>
              <a:rPr lang="en-US" b="0" i="0" dirty="0">
                <a:solidFill>
                  <a:srgbClr val="0D0D0D"/>
                </a:solidFill>
                <a:effectLst/>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Movies</a:t>
            </a:r>
            <a:br>
              <a:rPr lang="en-US" dirty="0">
                <a:latin typeface="Times New Roman" panose="02020603050405020304" pitchFamily="18" charset="0"/>
                <a:cs typeface="Times New Roman" panose="02020603050405020304" pitchFamily="18" charset="0"/>
              </a:rPr>
            </a:br>
            <a:r>
              <a:rPr lang="en-US" sz="2000" b="1" i="0" dirty="0">
                <a:solidFill>
                  <a:srgbClr val="0D0D0D"/>
                </a:solidFill>
                <a:effectLst/>
                <a:latin typeface="Times New Roman" panose="02020603050405020304" pitchFamily="18" charset="0"/>
                <a:cs typeface="Times New Roman" panose="02020603050405020304" pitchFamily="18" charset="0"/>
              </a:rPr>
              <a:t>Data Description</a:t>
            </a:r>
            <a:r>
              <a:rPr lang="en-US" b="0" i="0" dirty="0">
                <a:solidFill>
                  <a:srgbClr val="0D0D0D"/>
                </a:solidFill>
                <a:effectLst/>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Extracted 1,904 rows and 19 features</a:t>
            </a:r>
            <a:r>
              <a:rPr lang="en-US" b="0" i="0" dirty="0">
                <a:solidFill>
                  <a:srgbClr val="0D0D0D"/>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AF84F02-56EA-BB66-FD03-DC1B58358495}"/>
              </a:ext>
            </a:extLst>
          </p:cNvPr>
          <p:cNvPicPr>
            <a:picLocks noChangeAspect="1"/>
          </p:cNvPicPr>
          <p:nvPr/>
        </p:nvPicPr>
        <p:blipFill>
          <a:blip r:embed="rId4"/>
          <a:stretch>
            <a:fillRect/>
          </a:stretch>
        </p:blipFill>
        <p:spPr>
          <a:xfrm>
            <a:off x="6540365" y="4425437"/>
            <a:ext cx="2090505" cy="2035415"/>
          </a:xfrm>
          <a:prstGeom prst="rect">
            <a:avLst/>
          </a:prstGeom>
        </p:spPr>
      </p:pic>
    </p:spTree>
    <p:extLst>
      <p:ext uri="{BB962C8B-B14F-4D97-AF65-F5344CB8AC3E}">
        <p14:creationId xmlns:p14="http://schemas.microsoft.com/office/powerpoint/2010/main" val="132952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6A602B-4470-A4ED-57A4-C8C3F71BBCB1}"/>
              </a:ext>
            </a:extLst>
          </p:cNvPr>
          <p:cNvSpPr txBox="1"/>
          <p:nvPr/>
        </p:nvSpPr>
        <p:spPr>
          <a:xfrm>
            <a:off x="82401" y="244550"/>
            <a:ext cx="7966446" cy="707886"/>
          </a:xfrm>
          <a:prstGeom prst="rect">
            <a:avLst/>
          </a:prstGeom>
          <a:noFill/>
        </p:spPr>
        <p:txBody>
          <a:bodyPr wrap="square">
            <a:spAutoFit/>
          </a:bodyPr>
          <a:lstStyle/>
          <a:p>
            <a:r>
              <a:rPr lang="en-US" sz="4000" b="1" dirty="0">
                <a:solidFill>
                  <a:srgbClr val="FF0000"/>
                </a:solidFill>
                <a:latin typeface="Times New Roman" panose="02020603050405020304" pitchFamily="18" charset="0"/>
                <a:cs typeface="Times New Roman" panose="02020603050405020304" pitchFamily="18" charset="0"/>
              </a:rPr>
              <a:t> Exploratory Data Analysis</a:t>
            </a:r>
            <a:endParaRPr lang="en-US" sz="4000" dirty="0">
              <a:solidFill>
                <a:srgbClr val="FF0000"/>
              </a:solidFill>
            </a:endParaRPr>
          </a:p>
        </p:txBody>
      </p:sp>
      <p:sp>
        <p:nvSpPr>
          <p:cNvPr id="9" name="Text Placeholder 8">
            <a:extLst>
              <a:ext uri="{FF2B5EF4-FFF2-40B4-BE49-F238E27FC236}">
                <a16:creationId xmlns:a16="http://schemas.microsoft.com/office/drawing/2014/main" id="{33CFA094-3C1C-DA67-EBAD-EE10C11B9912}"/>
              </a:ext>
            </a:extLst>
          </p:cNvPr>
          <p:cNvSpPr>
            <a:spLocks noGrp="1"/>
          </p:cNvSpPr>
          <p:nvPr>
            <p:ph type="body" idx="1"/>
          </p:nvPr>
        </p:nvSpPr>
        <p:spPr>
          <a:xfrm>
            <a:off x="82401" y="1063256"/>
            <a:ext cx="11272987" cy="5794744"/>
          </a:xfrm>
        </p:spPr>
        <p:txBody>
          <a:bodyPr>
            <a:normAutofit/>
          </a:bodyPr>
          <a:lstStyle/>
          <a:p>
            <a:r>
              <a:rPr lang="en-US" sz="2600" b="1" dirty="0">
                <a:latin typeface="Times New Roman" panose="02020603050405020304" pitchFamily="18" charset="0"/>
                <a:cs typeface="Times New Roman" panose="02020603050405020304" pitchFamily="18" charset="0"/>
              </a:rPr>
              <a:t>Data Exploration:</a:t>
            </a:r>
            <a:endParaRPr lang="en-US" sz="2800" b="1" i="0" dirty="0">
              <a:solidFill>
                <a:schemeClr val="bg1"/>
              </a:solidFill>
              <a:effectLst/>
              <a:latin typeface="Times New Roman" panose="02020603050405020304" pitchFamily="18" charset="0"/>
              <a:cs typeface="Times New Roman" panose="02020603050405020304" pitchFamily="18" charset="0"/>
            </a:endParaRPr>
          </a:p>
        </p:txBody>
      </p:sp>
      <p:sp>
        <p:nvSpPr>
          <p:cNvPr id="11" name="Flowchart: Process 10">
            <a:extLst>
              <a:ext uri="{FF2B5EF4-FFF2-40B4-BE49-F238E27FC236}">
                <a16:creationId xmlns:a16="http://schemas.microsoft.com/office/drawing/2014/main" id="{497CF404-C79C-421F-A311-A9EB0E623291}"/>
              </a:ext>
            </a:extLst>
          </p:cNvPr>
          <p:cNvSpPr/>
          <p:nvPr/>
        </p:nvSpPr>
        <p:spPr>
          <a:xfrm>
            <a:off x="988828" y="2030819"/>
            <a:ext cx="3498112" cy="552893"/>
          </a:xfrm>
          <a:prstGeom prst="flowChart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Exploratory Data Analysis</a:t>
            </a:r>
          </a:p>
        </p:txBody>
      </p:sp>
      <p:sp>
        <p:nvSpPr>
          <p:cNvPr id="12" name="Flowchart: Process 11">
            <a:extLst>
              <a:ext uri="{FF2B5EF4-FFF2-40B4-BE49-F238E27FC236}">
                <a16:creationId xmlns:a16="http://schemas.microsoft.com/office/drawing/2014/main" id="{6D2AD490-8ADF-F124-E181-CC2651B97637}"/>
              </a:ext>
            </a:extLst>
          </p:cNvPr>
          <p:cNvSpPr/>
          <p:nvPr/>
        </p:nvSpPr>
        <p:spPr>
          <a:xfrm>
            <a:off x="170121" y="5940012"/>
            <a:ext cx="5029200" cy="90782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dirty="0">
                <a:solidFill>
                  <a:schemeClr val="bg1"/>
                </a:solidFill>
                <a:effectLst/>
                <a:latin typeface="Times New Roman" panose="02020603050405020304" pitchFamily="18" charset="0"/>
                <a:cs typeface="Times New Roman" panose="02020603050405020304" pitchFamily="18" charset="0"/>
              </a:rPr>
              <a:t>Missing Values</a:t>
            </a:r>
          </a:p>
          <a:p>
            <a:pPr algn="ctr"/>
            <a:r>
              <a:rPr lang="en-US" sz="1200" b="1" i="0" dirty="0">
                <a:solidFill>
                  <a:schemeClr val="bg1"/>
                </a:solidFill>
                <a:effectLst/>
                <a:latin typeface="Times New Roman" panose="02020603050405020304" pitchFamily="18" charset="0"/>
                <a:cs typeface="Times New Roman" panose="02020603050405020304" pitchFamily="18" charset="0"/>
              </a:rPr>
              <a:t>Eliminate Duplicate Records</a:t>
            </a:r>
          </a:p>
          <a:p>
            <a:pPr algn="ctr"/>
            <a:r>
              <a:rPr lang="en-US" sz="1200" b="1" i="0" dirty="0">
                <a:solidFill>
                  <a:schemeClr val="bg1"/>
                </a:solidFill>
                <a:effectLst/>
                <a:latin typeface="Times New Roman" panose="02020603050405020304" pitchFamily="18" charset="0"/>
                <a:cs typeface="Times New Roman" panose="02020603050405020304" pitchFamily="18" charset="0"/>
              </a:rPr>
              <a:t>Identify and Correct Inconsistencies</a:t>
            </a:r>
          </a:p>
          <a:p>
            <a:pPr algn="ctr"/>
            <a:r>
              <a:rPr lang="en-US" sz="1200" b="1" i="0" dirty="0">
                <a:solidFill>
                  <a:schemeClr val="bg1"/>
                </a:solidFill>
                <a:effectLst/>
                <a:latin typeface="Times New Roman" panose="02020603050405020304" pitchFamily="18" charset="0"/>
                <a:cs typeface="Times New Roman" panose="02020603050405020304" pitchFamily="18" charset="0"/>
              </a:rPr>
              <a:t>Convert Data Types</a:t>
            </a:r>
          </a:p>
          <a:p>
            <a:pPr algn="ctr"/>
            <a:r>
              <a:rPr lang="en-US" sz="1600" b="1" i="0" dirty="0">
                <a:solidFill>
                  <a:schemeClr val="bg1"/>
                </a:solidFill>
                <a:effectLst/>
                <a:latin typeface="Times New Roman" panose="02020603050405020304" pitchFamily="18" charset="0"/>
                <a:cs typeface="Times New Roman" panose="02020603050405020304" pitchFamily="18" charset="0"/>
              </a:rPr>
              <a:t>Statistical Summary</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3" name="Flowchart: Process 12">
            <a:extLst>
              <a:ext uri="{FF2B5EF4-FFF2-40B4-BE49-F238E27FC236}">
                <a16:creationId xmlns:a16="http://schemas.microsoft.com/office/drawing/2014/main" id="{E7F2D751-4196-C95E-9026-79FA968111A1}"/>
              </a:ext>
            </a:extLst>
          </p:cNvPr>
          <p:cNvSpPr/>
          <p:nvPr/>
        </p:nvSpPr>
        <p:spPr>
          <a:xfrm>
            <a:off x="700069" y="4439330"/>
            <a:ext cx="4235118" cy="552893"/>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i="0" dirty="0">
                <a:solidFill>
                  <a:srgbClr val="00CC00"/>
                </a:solidFill>
                <a:effectLst/>
                <a:latin typeface="Times New Roman" panose="02020603050405020304" pitchFamily="18" charset="0"/>
                <a:cs typeface="Times New Roman" panose="02020603050405020304" pitchFamily="18" charset="0"/>
              </a:rPr>
              <a:t>Conduct Data Quality Assessment</a:t>
            </a:r>
            <a:endParaRPr lang="en-US" sz="1600" dirty="0">
              <a:solidFill>
                <a:srgbClr val="00CC00"/>
              </a:solidFill>
              <a:latin typeface="Times New Roman" panose="02020603050405020304" pitchFamily="18" charset="0"/>
              <a:cs typeface="Times New Roman" panose="02020603050405020304" pitchFamily="18" charset="0"/>
            </a:endParaRPr>
          </a:p>
        </p:txBody>
      </p:sp>
      <p:sp>
        <p:nvSpPr>
          <p:cNvPr id="16" name="Arrow: Down 15">
            <a:extLst>
              <a:ext uri="{FF2B5EF4-FFF2-40B4-BE49-F238E27FC236}">
                <a16:creationId xmlns:a16="http://schemas.microsoft.com/office/drawing/2014/main" id="{260B26B0-4F45-5017-68B7-05BBF4CC61BC}"/>
              </a:ext>
            </a:extLst>
          </p:cNvPr>
          <p:cNvSpPr/>
          <p:nvPr/>
        </p:nvSpPr>
        <p:spPr>
          <a:xfrm>
            <a:off x="2562447" y="2583712"/>
            <a:ext cx="255181" cy="6657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5867B75F-D241-CDE0-F1F4-FE6749B87377}"/>
              </a:ext>
            </a:extLst>
          </p:cNvPr>
          <p:cNvSpPr/>
          <p:nvPr/>
        </p:nvSpPr>
        <p:spPr>
          <a:xfrm>
            <a:off x="2594341" y="3717057"/>
            <a:ext cx="255181" cy="6657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Process 20">
            <a:extLst>
              <a:ext uri="{FF2B5EF4-FFF2-40B4-BE49-F238E27FC236}">
                <a16:creationId xmlns:a16="http://schemas.microsoft.com/office/drawing/2014/main" id="{1E59A880-A961-D92F-20A2-A8F77C6FF3BD}"/>
              </a:ext>
            </a:extLst>
          </p:cNvPr>
          <p:cNvSpPr/>
          <p:nvPr/>
        </p:nvSpPr>
        <p:spPr>
          <a:xfrm>
            <a:off x="1345017" y="3255590"/>
            <a:ext cx="2679406" cy="468458"/>
          </a:xfrm>
          <a:prstGeom prst="flowChart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Data Cleaning</a:t>
            </a:r>
          </a:p>
        </p:txBody>
      </p:sp>
      <p:sp>
        <p:nvSpPr>
          <p:cNvPr id="22" name="Arrow: Down 21">
            <a:extLst>
              <a:ext uri="{FF2B5EF4-FFF2-40B4-BE49-F238E27FC236}">
                <a16:creationId xmlns:a16="http://schemas.microsoft.com/office/drawing/2014/main" id="{3A2C7E9A-73FA-56BE-86BC-92ABDDA6EA05}"/>
              </a:ext>
            </a:extLst>
          </p:cNvPr>
          <p:cNvSpPr/>
          <p:nvPr/>
        </p:nvSpPr>
        <p:spPr>
          <a:xfrm>
            <a:off x="2405615" y="5046280"/>
            <a:ext cx="558209" cy="8032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3E85BE0-533F-3AA5-87EB-C866A82D373D}"/>
              </a:ext>
            </a:extLst>
          </p:cNvPr>
          <p:cNvPicPr>
            <a:picLocks noChangeAspect="1"/>
          </p:cNvPicPr>
          <p:nvPr/>
        </p:nvPicPr>
        <p:blipFill>
          <a:blip r:embed="rId2"/>
          <a:stretch>
            <a:fillRect/>
          </a:stretch>
        </p:blipFill>
        <p:spPr>
          <a:xfrm>
            <a:off x="7474171" y="142213"/>
            <a:ext cx="3626036" cy="958899"/>
          </a:xfrm>
          <a:prstGeom prst="rect">
            <a:avLst/>
          </a:prstGeom>
        </p:spPr>
      </p:pic>
      <p:pic>
        <p:nvPicPr>
          <p:cNvPr id="26" name="Picture 25">
            <a:extLst>
              <a:ext uri="{FF2B5EF4-FFF2-40B4-BE49-F238E27FC236}">
                <a16:creationId xmlns:a16="http://schemas.microsoft.com/office/drawing/2014/main" id="{DAF97CB5-5339-837D-B05B-BDD1BAFE8CDA}"/>
              </a:ext>
            </a:extLst>
          </p:cNvPr>
          <p:cNvPicPr>
            <a:picLocks noChangeAspect="1"/>
          </p:cNvPicPr>
          <p:nvPr/>
        </p:nvPicPr>
        <p:blipFill>
          <a:blip r:embed="rId3"/>
          <a:stretch>
            <a:fillRect/>
          </a:stretch>
        </p:blipFill>
        <p:spPr>
          <a:xfrm>
            <a:off x="8612372" y="1408152"/>
            <a:ext cx="1701026" cy="2514729"/>
          </a:xfrm>
          <a:prstGeom prst="rect">
            <a:avLst/>
          </a:prstGeom>
        </p:spPr>
      </p:pic>
      <p:sp>
        <p:nvSpPr>
          <p:cNvPr id="30" name="TextBox 29">
            <a:extLst>
              <a:ext uri="{FF2B5EF4-FFF2-40B4-BE49-F238E27FC236}">
                <a16:creationId xmlns:a16="http://schemas.microsoft.com/office/drawing/2014/main" id="{6BB12777-701B-F326-CD10-27FFB68F4A25}"/>
              </a:ext>
            </a:extLst>
          </p:cNvPr>
          <p:cNvSpPr txBox="1"/>
          <p:nvPr/>
        </p:nvSpPr>
        <p:spPr>
          <a:xfrm>
            <a:off x="6220047" y="4439330"/>
            <a:ext cx="5889552" cy="2031325"/>
          </a:xfrm>
          <a:prstGeom prst="rect">
            <a:avLst/>
          </a:prstGeom>
          <a:noFill/>
        </p:spPr>
        <p:txBody>
          <a:bodyPr wrap="square" rtlCol="0">
            <a:spAutoFit/>
          </a:bodyPr>
          <a:lstStyle/>
          <a:p>
            <a:r>
              <a:rPr lang="en-US" sz="1600" dirty="0">
                <a:highlight>
                  <a:srgbClr val="00FF00"/>
                </a:highlight>
                <a:latin typeface="Times New Roman" panose="02020603050405020304" pitchFamily="18" charset="0"/>
                <a:cs typeface="Times New Roman" panose="02020603050405020304" pitchFamily="18" charset="0"/>
              </a:rPr>
              <a:t>The dataset contains missing values in several columns, such as India Telugu Net, India Malayalam Net, and India Hindi Net. These gaps may represent missing financial or regional data. Addressing missing data is essential to ensure accurate analysis. Possible solutions include filling missing values with the median or mean, using forward/backward filling, or removing rows with missing data, based on context. </a:t>
            </a:r>
          </a:p>
          <a:p>
            <a:endParaRPr lang="en-US" dirty="0"/>
          </a:p>
        </p:txBody>
      </p:sp>
      <p:sp>
        <p:nvSpPr>
          <p:cNvPr id="32" name="Arrow: Curved Left 31">
            <a:extLst>
              <a:ext uri="{FF2B5EF4-FFF2-40B4-BE49-F238E27FC236}">
                <a16:creationId xmlns:a16="http://schemas.microsoft.com/office/drawing/2014/main" id="{89413599-A278-CB57-4944-88991C8B5351}"/>
              </a:ext>
            </a:extLst>
          </p:cNvPr>
          <p:cNvSpPr/>
          <p:nvPr/>
        </p:nvSpPr>
        <p:spPr>
          <a:xfrm>
            <a:off x="10313398" y="808074"/>
            <a:ext cx="1041990" cy="147792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3811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2C80323-4E1A-406E-30FD-04B606CFB95E}"/>
              </a:ext>
            </a:extLst>
          </p:cNvPr>
          <p:cNvSpPr txBox="1"/>
          <p:nvPr/>
        </p:nvSpPr>
        <p:spPr>
          <a:xfrm>
            <a:off x="2445489" y="289064"/>
            <a:ext cx="6755375" cy="707886"/>
          </a:xfrm>
          <a:prstGeom prst="rect">
            <a:avLst/>
          </a:prstGeom>
          <a:noFill/>
        </p:spPr>
        <p:txBody>
          <a:bodyPr wrap="none" rtlCol="0">
            <a:spAutoFit/>
          </a:bodyPr>
          <a:lstStyle/>
          <a:p>
            <a:r>
              <a:rPr lang="en-US" sz="4000" b="1" i="0" dirty="0">
                <a:solidFill>
                  <a:srgbClr val="FF0000"/>
                </a:solidFill>
                <a:effectLst/>
                <a:latin typeface="Times New Roman" panose="02020603050405020304" pitchFamily="18" charset="0"/>
                <a:cs typeface="Times New Roman" panose="02020603050405020304" pitchFamily="18" charset="0"/>
              </a:rPr>
              <a:t>Methods and Potential Errors</a:t>
            </a:r>
            <a:endParaRPr lang="en-US" sz="4000" dirty="0">
              <a:solidFill>
                <a:srgbClr val="FF0000"/>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63ADD61-E741-E1D7-85BC-EB88E06A09B0}"/>
              </a:ext>
            </a:extLst>
          </p:cNvPr>
          <p:cNvPicPr>
            <a:picLocks noChangeAspect="1"/>
          </p:cNvPicPr>
          <p:nvPr/>
        </p:nvPicPr>
        <p:blipFill>
          <a:blip r:embed="rId4"/>
          <a:stretch>
            <a:fillRect/>
          </a:stretch>
        </p:blipFill>
        <p:spPr>
          <a:xfrm>
            <a:off x="440059" y="1197310"/>
            <a:ext cx="4804379" cy="2231690"/>
          </a:xfrm>
          <a:prstGeom prst="rect">
            <a:avLst/>
          </a:prstGeom>
        </p:spPr>
      </p:pic>
      <p:pic>
        <p:nvPicPr>
          <p:cNvPr id="13" name="Picture 12">
            <a:extLst>
              <a:ext uri="{FF2B5EF4-FFF2-40B4-BE49-F238E27FC236}">
                <a16:creationId xmlns:a16="http://schemas.microsoft.com/office/drawing/2014/main" id="{AC497FEE-3D8D-0698-A390-461018C45D3B}"/>
              </a:ext>
            </a:extLst>
          </p:cNvPr>
          <p:cNvPicPr>
            <a:picLocks noChangeAspect="1"/>
          </p:cNvPicPr>
          <p:nvPr/>
        </p:nvPicPr>
        <p:blipFill>
          <a:blip r:embed="rId5"/>
          <a:stretch>
            <a:fillRect/>
          </a:stretch>
        </p:blipFill>
        <p:spPr>
          <a:xfrm>
            <a:off x="792082" y="3979354"/>
            <a:ext cx="4100331" cy="2231691"/>
          </a:xfrm>
          <a:prstGeom prst="rect">
            <a:avLst/>
          </a:prstGeom>
        </p:spPr>
      </p:pic>
      <p:sp>
        <p:nvSpPr>
          <p:cNvPr id="15" name="Arrow: Notched Right 14">
            <a:extLst>
              <a:ext uri="{FF2B5EF4-FFF2-40B4-BE49-F238E27FC236}">
                <a16:creationId xmlns:a16="http://schemas.microsoft.com/office/drawing/2014/main" id="{A0B2B5B9-4399-B3BD-F60E-76F4262CB322}"/>
              </a:ext>
            </a:extLst>
          </p:cNvPr>
          <p:cNvSpPr/>
          <p:nvPr/>
        </p:nvSpPr>
        <p:spPr>
          <a:xfrm>
            <a:off x="5244438" y="1347086"/>
            <a:ext cx="1924493" cy="299410"/>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1C497EC-7362-AD94-478C-5CD7FC63DCDB}"/>
              </a:ext>
            </a:extLst>
          </p:cNvPr>
          <p:cNvSpPr txBox="1"/>
          <p:nvPr/>
        </p:nvSpPr>
        <p:spPr>
          <a:xfrm>
            <a:off x="7857461" y="1235181"/>
            <a:ext cx="3083442" cy="523220"/>
          </a:xfrm>
          <a:prstGeom prst="rect">
            <a:avLst/>
          </a:prstGeom>
          <a:noFill/>
        </p:spPr>
        <p:txBody>
          <a:bodyPr wrap="square" rtlCol="0">
            <a:spAutoFit/>
          </a:bodyPr>
          <a:lstStyle/>
          <a:p>
            <a:r>
              <a:rPr lang="en-US" sz="2800" b="1" dirty="0">
                <a:highlight>
                  <a:srgbClr val="FF00FF"/>
                </a:highlight>
                <a:latin typeface="Times New Roman" panose="02020603050405020304" pitchFamily="18" charset="0"/>
                <a:cs typeface="Times New Roman" panose="02020603050405020304" pitchFamily="18" charset="0"/>
              </a:rPr>
              <a:t>Correct Method</a:t>
            </a:r>
          </a:p>
        </p:txBody>
      </p:sp>
      <p:sp>
        <p:nvSpPr>
          <p:cNvPr id="21" name="TextBox 20">
            <a:extLst>
              <a:ext uri="{FF2B5EF4-FFF2-40B4-BE49-F238E27FC236}">
                <a16:creationId xmlns:a16="http://schemas.microsoft.com/office/drawing/2014/main" id="{DA5710D4-4BA3-0D52-17C0-E73117C3A3F7}"/>
              </a:ext>
            </a:extLst>
          </p:cNvPr>
          <p:cNvSpPr txBox="1"/>
          <p:nvPr/>
        </p:nvSpPr>
        <p:spPr>
          <a:xfrm>
            <a:off x="2769842" y="5654005"/>
            <a:ext cx="6509330" cy="954107"/>
          </a:xfrm>
          <a:prstGeom prst="rect">
            <a:avLst/>
          </a:prstGeom>
          <a:noFill/>
        </p:spPr>
        <p:txBody>
          <a:bodyPr wrap="square" rtlCol="0">
            <a:spAutoFit/>
          </a:bodyPr>
          <a:lstStyle/>
          <a:p>
            <a:r>
              <a:rPr lang="en-US" dirty="0">
                <a:highlight>
                  <a:srgbClr val="FFFF00"/>
                </a:highlight>
              </a:rPr>
              <a:t>In data cleaning, missing values in columns like 'Worldwide', 'India Telugu Net', and 'Budget' are replaced with zero to preserve existing data. Identifying dubbed languages is essential for accurate analysis.</a:t>
            </a:r>
          </a:p>
          <a:p>
            <a:endParaRPr lang="en-US" dirty="0"/>
          </a:p>
        </p:txBody>
      </p:sp>
      <p:pic>
        <p:nvPicPr>
          <p:cNvPr id="23" name="20241129-1808-49.6961794">
            <a:hlinkClick r:id="" action="ppaction://media"/>
            <a:extLst>
              <a:ext uri="{FF2B5EF4-FFF2-40B4-BE49-F238E27FC236}">
                <a16:creationId xmlns:a16="http://schemas.microsoft.com/office/drawing/2014/main" id="{22207B52-1645-FC7C-989D-1FDA6B2738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07805" y="2926023"/>
            <a:ext cx="3582754" cy="1448456"/>
          </a:xfrm>
          <a:prstGeom prst="rect">
            <a:avLst/>
          </a:prstGeom>
        </p:spPr>
      </p:pic>
      <p:sp>
        <p:nvSpPr>
          <p:cNvPr id="25" name="Arrow: Down 24">
            <a:extLst>
              <a:ext uri="{FF2B5EF4-FFF2-40B4-BE49-F238E27FC236}">
                <a16:creationId xmlns:a16="http://schemas.microsoft.com/office/drawing/2014/main" id="{3F1E8D9E-F7A9-FE28-C4ED-4075BC7BFF27}"/>
              </a:ext>
            </a:extLst>
          </p:cNvPr>
          <p:cNvSpPr/>
          <p:nvPr/>
        </p:nvSpPr>
        <p:spPr>
          <a:xfrm>
            <a:off x="8926033" y="1806760"/>
            <a:ext cx="946298" cy="10709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77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4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010C-355A-C2C3-BCB5-C70FEA772021}"/>
              </a:ext>
            </a:extLst>
          </p:cNvPr>
          <p:cNvSpPr>
            <a:spLocks noGrp="1"/>
          </p:cNvSpPr>
          <p:nvPr>
            <p:ph type="title"/>
          </p:nvPr>
        </p:nvSpPr>
        <p:spPr>
          <a:xfrm>
            <a:off x="127590" y="244548"/>
            <a:ext cx="6369086" cy="1084521"/>
          </a:xfrm>
        </p:spPr>
        <p:txBody>
          <a:bodyPr>
            <a:normAutofit fontScale="90000"/>
          </a:bodyPr>
          <a:lstStyle/>
          <a:p>
            <a:r>
              <a:rPr lang="en-US" sz="4000" b="1" i="0" dirty="0">
                <a:solidFill>
                  <a:srgbClr val="FF0000"/>
                </a:solidFill>
                <a:effectLst/>
                <a:latin typeface="Times New Roman" panose="02020603050405020304" pitchFamily="18" charset="0"/>
                <a:cs typeface="Times New Roman" panose="02020603050405020304" pitchFamily="18" charset="0"/>
              </a:rPr>
              <a:t>Sanitized Data</a:t>
            </a:r>
            <a:br>
              <a:rPr lang="en-US" sz="4000" b="1" i="0" dirty="0">
                <a:solidFill>
                  <a:srgbClr val="FF0000"/>
                </a:solidFill>
                <a:effectLst/>
                <a:latin typeface="Times New Roman" panose="02020603050405020304" pitchFamily="18" charset="0"/>
                <a:cs typeface="Times New Roman" panose="02020603050405020304" pitchFamily="18" charset="0"/>
              </a:rPr>
            </a:br>
            <a:endParaRPr lang="en-US" sz="4000" b="1" dirty="0">
              <a:solidFill>
                <a:srgbClr val="FF0000"/>
              </a:solidFill>
              <a:latin typeface="Times New Roman" panose="02020603050405020304" pitchFamily="18" charset="0"/>
              <a:cs typeface="Times New Roman" panose="02020603050405020304" pitchFamily="18" charset="0"/>
            </a:endParaRPr>
          </a:p>
        </p:txBody>
      </p:sp>
      <p:pic>
        <p:nvPicPr>
          <p:cNvPr id="5" name="20241129-1812-12.5987133">
            <a:hlinkClick r:id="" action="ppaction://media"/>
            <a:extLst>
              <a:ext uri="{FF2B5EF4-FFF2-40B4-BE49-F238E27FC236}">
                <a16:creationId xmlns:a16="http://schemas.microsoft.com/office/drawing/2014/main" id="{1E10EC34-D994-603B-F302-4E37B76B61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7550" y="1327150"/>
            <a:ext cx="10756900" cy="4203700"/>
          </a:xfrm>
          <a:prstGeom prst="rect">
            <a:avLst/>
          </a:prstGeom>
        </p:spPr>
      </p:pic>
    </p:spTree>
    <p:extLst>
      <p:ext uri="{BB962C8B-B14F-4D97-AF65-F5344CB8AC3E}">
        <p14:creationId xmlns:p14="http://schemas.microsoft.com/office/powerpoint/2010/main" val="281220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5081</TotalTime>
  <Words>1035</Words>
  <Application>Microsoft Office PowerPoint</Application>
  <PresentationFormat>Widescreen</PresentationFormat>
  <Paragraphs>77</Paragraphs>
  <Slides>16</Slides>
  <Notes>4</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Libre Baskerville</vt:lpstr>
      <vt:lpstr>Times New Roman</vt:lpstr>
      <vt:lpstr>Tempus Sans ITC</vt:lpstr>
      <vt:lpstr>Lato Black</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Sanitized Data </vt:lpstr>
      <vt:lpstr>PowerPoint Presentation</vt:lpstr>
      <vt:lpstr>PowerPoint Presentation</vt:lpstr>
      <vt:lpstr>Data Visualization</vt:lpstr>
      <vt:lpstr>Bivariate Analysis </vt:lpstr>
      <vt:lpstr>Multivariate Analysis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Jaswanth sai</cp:lastModifiedBy>
  <cp:revision>80</cp:revision>
  <dcterms:created xsi:type="dcterms:W3CDTF">2021-02-16T05:19:01Z</dcterms:created>
  <dcterms:modified xsi:type="dcterms:W3CDTF">2024-12-02T02:42:20Z</dcterms:modified>
</cp:coreProperties>
</file>